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19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6E7091-C8E6-4E61-8770-EF2C362594AB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BD6AD1-8455-45F7-85B5-F92E245ED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1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D6AD1-8455-45F7-85B5-F92E245ED5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7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3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6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3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3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4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8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3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7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0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5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1996-0C8A-47B8-B36A-7E88E139A0E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FF4F-DE33-45A6-A35D-98BA893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4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PCLL Spring 2017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796432"/>
          </a:xfrm>
        </p:spPr>
        <p:txBody>
          <a:bodyPr>
            <a:noAutofit/>
          </a:bodyPr>
          <a:lstStyle/>
          <a:p>
            <a:r>
              <a:rPr lang="en-US" sz="1100" b="1" dirty="0"/>
              <a:t>Registration:  7 Dec 16, and 7 Jan 17</a:t>
            </a:r>
          </a:p>
          <a:p>
            <a:r>
              <a:rPr lang="en-US" sz="1100" b="1" dirty="0"/>
              <a:t>Call for managers release:  17 Dec 16</a:t>
            </a:r>
          </a:p>
          <a:p>
            <a:r>
              <a:rPr lang="en-US" sz="1100" b="1" dirty="0">
                <a:solidFill>
                  <a:srgbClr val="FF0000"/>
                </a:solidFill>
              </a:rPr>
              <a:t>Coaches field training (TBD):  Recommended for February </a:t>
            </a:r>
          </a:p>
          <a:p>
            <a:pPr lvl="1"/>
            <a:r>
              <a:rPr lang="en-US" sz="1050" b="1" dirty="0">
                <a:solidFill>
                  <a:srgbClr val="FF0000"/>
                </a:solidFill>
              </a:rPr>
              <a:t>Identify field czars</a:t>
            </a:r>
          </a:p>
          <a:p>
            <a:r>
              <a:rPr lang="en-US" sz="1100" b="1" dirty="0"/>
              <a:t>Clinic Prep Week:  3-6 Jan 17 </a:t>
            </a:r>
          </a:p>
          <a:p>
            <a:pPr lvl="1"/>
            <a:r>
              <a:rPr lang="en-US" sz="1050" b="1" dirty="0"/>
              <a:t>Identify division coordinators:  6 Jan</a:t>
            </a:r>
          </a:p>
          <a:p>
            <a:pPr lvl="1"/>
            <a:r>
              <a:rPr lang="en-US" sz="1050" b="1" dirty="0"/>
              <a:t>League message about timing/fields of clinics: 7 Jan</a:t>
            </a:r>
          </a:p>
          <a:p>
            <a:pPr lvl="1"/>
            <a:r>
              <a:rPr lang="en-US" sz="1050" b="1" dirty="0"/>
              <a:t>Division coordinators finalize clinic plans: 8 Jan</a:t>
            </a:r>
          </a:p>
          <a:p>
            <a:r>
              <a:rPr lang="en-US" sz="1100" b="1" dirty="0"/>
              <a:t>Clinic Week:  9-12 Jan </a:t>
            </a:r>
          </a:p>
          <a:p>
            <a:pPr lvl="1"/>
            <a:r>
              <a:rPr lang="en-US" sz="1050" b="1" u="sng" dirty="0"/>
              <a:t>Jr (1815)/ Minor B (1800)</a:t>
            </a:r>
            <a:r>
              <a:rPr lang="en-US" sz="1050" b="1" dirty="0"/>
              <a:t>: Mon (9 Jan) on Jr and Field C</a:t>
            </a:r>
          </a:p>
          <a:p>
            <a:pPr lvl="1"/>
            <a:r>
              <a:rPr lang="en-US" sz="1050" b="1" u="sng" dirty="0" err="1"/>
              <a:t>Int</a:t>
            </a:r>
            <a:r>
              <a:rPr lang="en-US" sz="1050" b="1" dirty="0"/>
              <a:t>:  Tues (10 Jan) on </a:t>
            </a:r>
            <a:r>
              <a:rPr lang="en-US" sz="1050" b="1" dirty="0" err="1"/>
              <a:t>Jrs</a:t>
            </a:r>
            <a:r>
              <a:rPr lang="en-US" sz="1050" b="1" dirty="0"/>
              <a:t> Field (1815)</a:t>
            </a:r>
          </a:p>
          <a:p>
            <a:pPr lvl="1"/>
            <a:r>
              <a:rPr lang="en-US" sz="1050" b="1" u="sng" dirty="0"/>
              <a:t>SB Min C / CP</a:t>
            </a:r>
            <a:r>
              <a:rPr lang="en-US" sz="1050" b="1" dirty="0"/>
              <a:t>:  Tues (10 Jan) on SB Field (1800)</a:t>
            </a:r>
          </a:p>
          <a:p>
            <a:pPr lvl="1"/>
            <a:r>
              <a:rPr lang="en-US" sz="1050" b="1" u="sng" dirty="0"/>
              <a:t>SB Min A</a:t>
            </a:r>
            <a:r>
              <a:rPr lang="en-US" sz="1050" b="1" dirty="0"/>
              <a:t>:  Tues (10 Jan) on SB Field (1900)</a:t>
            </a:r>
          </a:p>
          <a:p>
            <a:pPr lvl="1"/>
            <a:r>
              <a:rPr lang="en-US" sz="1050" b="1" u="sng" dirty="0"/>
              <a:t>Majors</a:t>
            </a:r>
            <a:r>
              <a:rPr lang="en-US" sz="1050" b="1" dirty="0"/>
              <a:t>:  Wed (11 Jan) on Field C (1815)</a:t>
            </a:r>
          </a:p>
          <a:p>
            <a:pPr lvl="1"/>
            <a:r>
              <a:rPr lang="en-US" sz="1050" b="1" u="sng" dirty="0"/>
              <a:t>Minor A</a:t>
            </a:r>
            <a:r>
              <a:rPr lang="en-US" sz="1050" b="1" dirty="0"/>
              <a:t>:  Thurs (12 Jan) on Field C (1800)</a:t>
            </a:r>
          </a:p>
          <a:p>
            <a:pPr lvl="1"/>
            <a:r>
              <a:rPr lang="en-US" sz="1050" b="1" u="sng" dirty="0"/>
              <a:t>Min C / CP</a:t>
            </a:r>
            <a:r>
              <a:rPr lang="en-US" sz="1050" b="1" dirty="0"/>
              <a:t>:  </a:t>
            </a:r>
            <a:r>
              <a:rPr lang="en-US" sz="1050" b="1" dirty="0" err="1"/>
              <a:t>Thrus</a:t>
            </a:r>
            <a:r>
              <a:rPr lang="en-US" sz="1050" b="1" dirty="0"/>
              <a:t> (12 Jan) on TB Field (1730)</a:t>
            </a:r>
          </a:p>
          <a:p>
            <a:pPr lvl="1"/>
            <a:r>
              <a:rPr lang="en-US" sz="1050" b="1" u="sng" dirty="0"/>
              <a:t>SB Min B</a:t>
            </a:r>
            <a:r>
              <a:rPr lang="en-US" sz="1050" b="1" dirty="0"/>
              <a:t>:  Thurs (12 Jan) on SB Field</a:t>
            </a:r>
          </a:p>
          <a:p>
            <a:pPr lvl="1"/>
            <a:r>
              <a:rPr lang="en-US" sz="1050" b="1" u="sng" dirty="0"/>
              <a:t>SB Maj / </a:t>
            </a:r>
            <a:r>
              <a:rPr lang="en-US" sz="1050" b="1" u="sng" dirty="0" err="1"/>
              <a:t>Jrs</a:t>
            </a:r>
            <a:r>
              <a:rPr lang="en-US" sz="1050" b="1" dirty="0"/>
              <a:t>:  Thurs (12 Jan) on SB Field</a:t>
            </a:r>
          </a:p>
          <a:p>
            <a:pPr lvl="1"/>
            <a:r>
              <a:rPr lang="en-US" sz="1050" b="1" dirty="0"/>
              <a:t>Offset </a:t>
            </a:r>
            <a:r>
              <a:rPr lang="en-US" sz="1050" b="1" dirty="0" err="1"/>
              <a:t>mgr</a:t>
            </a:r>
            <a:r>
              <a:rPr lang="en-US" sz="1050" b="1" dirty="0"/>
              <a:t> interviews to account for clinics</a:t>
            </a:r>
          </a:p>
          <a:p>
            <a:r>
              <a:rPr lang="en-US" sz="1100" b="1" dirty="0">
                <a:solidFill>
                  <a:srgbClr val="FF0000"/>
                </a:solidFill>
              </a:rPr>
              <a:t>Manager Interviews (Intermediate):  12 Jan </a:t>
            </a:r>
          </a:p>
          <a:p>
            <a:r>
              <a:rPr lang="en-US" sz="1100" b="1" dirty="0"/>
              <a:t>Registration cutoff:  14 Jan</a:t>
            </a:r>
          </a:p>
          <a:p>
            <a:r>
              <a:rPr lang="en-US" sz="1100" b="1" dirty="0"/>
              <a:t>Approve Managers:  16 Jan at board meeting</a:t>
            </a:r>
          </a:p>
          <a:p>
            <a:pPr lvl="1"/>
            <a:r>
              <a:rPr lang="en-US" sz="1050" b="1" dirty="0"/>
              <a:t>Mangers must have volunteer applications in</a:t>
            </a:r>
            <a:endParaRPr lang="en-US" sz="700" b="1" dirty="0"/>
          </a:p>
          <a:p>
            <a:pPr lvl="0"/>
            <a:r>
              <a:rPr lang="en-US" sz="1100" b="1" dirty="0">
                <a:solidFill>
                  <a:srgbClr val="FF0000"/>
                </a:solidFill>
              </a:rPr>
              <a:t>T-ball clinic and parents PCA training:  19 Jan  (1730)</a:t>
            </a:r>
            <a:endParaRPr lang="en-US" sz="1100" b="1" dirty="0"/>
          </a:p>
          <a:p>
            <a:r>
              <a:rPr lang="en-US" sz="1100" b="1" dirty="0"/>
              <a:t>Begin BMOD responsibilities:  25 Jan (release 1 </a:t>
            </a:r>
            <a:r>
              <a:rPr lang="en-US" sz="1100" b="1" dirty="0" err="1"/>
              <a:t>wk</a:t>
            </a:r>
            <a:r>
              <a:rPr lang="en-US" sz="1100" b="1" dirty="0"/>
              <a:t> prior)</a:t>
            </a:r>
          </a:p>
          <a:p>
            <a:r>
              <a:rPr lang="en-US" sz="1100" b="1" dirty="0">
                <a:solidFill>
                  <a:prstClr val="black"/>
                </a:solidFill>
              </a:rPr>
              <a:t>Kids </a:t>
            </a:r>
            <a:r>
              <a:rPr lang="en-US" sz="1100" b="1" dirty="0" err="1">
                <a:solidFill>
                  <a:prstClr val="black"/>
                </a:solidFill>
              </a:rPr>
              <a:t>Gasparilla</a:t>
            </a:r>
            <a:r>
              <a:rPr lang="en-US" sz="1100" b="1" dirty="0">
                <a:solidFill>
                  <a:prstClr val="black"/>
                </a:solidFill>
              </a:rPr>
              <a:t>:  21 Jan / Adult </a:t>
            </a:r>
            <a:r>
              <a:rPr lang="en-US" sz="1100" b="1" dirty="0" err="1">
                <a:solidFill>
                  <a:prstClr val="black"/>
                </a:solidFill>
              </a:rPr>
              <a:t>Gasparilla</a:t>
            </a:r>
            <a:r>
              <a:rPr lang="en-US" sz="1100" b="1" dirty="0">
                <a:solidFill>
                  <a:prstClr val="black"/>
                </a:solidFill>
              </a:rPr>
              <a:t>: 28 Jan </a:t>
            </a:r>
          </a:p>
          <a:p>
            <a:r>
              <a:rPr lang="en-US" sz="1100" b="1" dirty="0">
                <a:solidFill>
                  <a:prstClr val="black"/>
                </a:solidFill>
              </a:rPr>
              <a:t>Dick’s Sporting Goods days:  21-22 Jan </a:t>
            </a:r>
          </a:p>
          <a:p>
            <a:endParaRPr lang="en-US" sz="1100" b="1" dirty="0"/>
          </a:p>
          <a:p>
            <a:endParaRPr lang="en-US" sz="11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838200"/>
            <a:ext cx="4724400" cy="5943600"/>
          </a:xfrm>
        </p:spPr>
        <p:txBody>
          <a:bodyPr>
            <a:noAutofit/>
          </a:bodyPr>
          <a:lstStyle/>
          <a:p>
            <a:pPr lvl="0"/>
            <a:r>
              <a:rPr lang="en-US" sz="1100" b="1" dirty="0">
                <a:solidFill>
                  <a:srgbClr val="FF0000"/>
                </a:solidFill>
              </a:rPr>
              <a:t>Evaluation Week:  17-19 Jan</a:t>
            </a:r>
          </a:p>
          <a:p>
            <a:pPr lvl="1"/>
            <a:r>
              <a:rPr lang="en-US" sz="1050" b="1" dirty="0">
                <a:solidFill>
                  <a:srgbClr val="FF0000"/>
                </a:solidFill>
              </a:rPr>
              <a:t>BB Intermediate </a:t>
            </a:r>
            <a:r>
              <a:rPr lang="en-US" sz="1050" b="1" dirty="0" err="1">
                <a:solidFill>
                  <a:srgbClr val="FF0000"/>
                </a:solidFill>
              </a:rPr>
              <a:t>evals</a:t>
            </a:r>
            <a:r>
              <a:rPr lang="en-US" sz="1050" b="1" dirty="0">
                <a:solidFill>
                  <a:srgbClr val="FF0000"/>
                </a:solidFill>
              </a:rPr>
              <a:t>:  18 Jan (Field A 1800) </a:t>
            </a:r>
          </a:p>
          <a:p>
            <a:pPr lvl="1"/>
            <a:r>
              <a:rPr lang="en-US" sz="1050" b="1" dirty="0">
                <a:solidFill>
                  <a:srgbClr val="FF0000"/>
                </a:solidFill>
              </a:rPr>
              <a:t>BB Juniors </a:t>
            </a:r>
            <a:r>
              <a:rPr lang="en-US" sz="1050" b="1" dirty="0" err="1">
                <a:solidFill>
                  <a:srgbClr val="FF0000"/>
                </a:solidFill>
              </a:rPr>
              <a:t>evals</a:t>
            </a:r>
            <a:r>
              <a:rPr lang="en-US" sz="1050" b="1" dirty="0">
                <a:solidFill>
                  <a:srgbClr val="FF0000"/>
                </a:solidFill>
              </a:rPr>
              <a:t>:  17 Jan (Jr Field 1745 / 1900) </a:t>
            </a:r>
          </a:p>
          <a:p>
            <a:pPr lvl="1"/>
            <a:r>
              <a:rPr lang="en-US" sz="1050" b="1" dirty="0">
                <a:solidFill>
                  <a:srgbClr val="FF0000"/>
                </a:solidFill>
              </a:rPr>
              <a:t>BB Minor B </a:t>
            </a:r>
            <a:r>
              <a:rPr lang="en-US" sz="1050" b="1" dirty="0" err="1">
                <a:solidFill>
                  <a:srgbClr val="FF0000"/>
                </a:solidFill>
              </a:rPr>
              <a:t>evals</a:t>
            </a:r>
            <a:r>
              <a:rPr lang="en-US" sz="1050" b="1" dirty="0">
                <a:solidFill>
                  <a:srgbClr val="FF0000"/>
                </a:solidFill>
              </a:rPr>
              <a:t>:  18 Jan (Field D</a:t>
            </a:r>
            <a:r>
              <a:rPr lang="en-US" sz="1100" b="1" dirty="0">
                <a:solidFill>
                  <a:srgbClr val="FF0000"/>
                </a:solidFill>
              </a:rPr>
              <a:t> </a:t>
            </a:r>
            <a:r>
              <a:rPr lang="en-US" sz="1050" b="1" dirty="0">
                <a:solidFill>
                  <a:srgbClr val="FF0000"/>
                </a:solidFill>
              </a:rPr>
              <a:t>1745 / 1845)</a:t>
            </a:r>
          </a:p>
          <a:p>
            <a:pPr lvl="1"/>
            <a:r>
              <a:rPr lang="en-US" sz="1050" b="1" dirty="0">
                <a:solidFill>
                  <a:srgbClr val="FF0000"/>
                </a:solidFill>
              </a:rPr>
              <a:t>SB Min A </a:t>
            </a:r>
            <a:r>
              <a:rPr lang="en-US" sz="1050" b="1" dirty="0" err="1">
                <a:solidFill>
                  <a:srgbClr val="FF0000"/>
                </a:solidFill>
              </a:rPr>
              <a:t>evals</a:t>
            </a:r>
            <a:r>
              <a:rPr lang="en-US" sz="1050" b="1" dirty="0">
                <a:solidFill>
                  <a:srgbClr val="FF0000"/>
                </a:solidFill>
              </a:rPr>
              <a:t>:  19 Jan (SB Field 1800)</a:t>
            </a:r>
          </a:p>
          <a:p>
            <a:pPr lvl="1"/>
            <a:r>
              <a:rPr lang="en-US" sz="1050" b="1" dirty="0">
                <a:solidFill>
                  <a:srgbClr val="FF0000"/>
                </a:solidFill>
              </a:rPr>
              <a:t>BB MAJ </a:t>
            </a:r>
            <a:r>
              <a:rPr lang="en-US" sz="1050" b="1" dirty="0" err="1">
                <a:solidFill>
                  <a:srgbClr val="FF0000"/>
                </a:solidFill>
              </a:rPr>
              <a:t>evals</a:t>
            </a:r>
            <a:r>
              <a:rPr lang="en-US" sz="1050" b="1" dirty="0">
                <a:solidFill>
                  <a:srgbClr val="FF0000"/>
                </a:solidFill>
              </a:rPr>
              <a:t>:  19 Jan (1800)</a:t>
            </a:r>
          </a:p>
          <a:p>
            <a:pPr lvl="1"/>
            <a:r>
              <a:rPr lang="en-US" sz="1050" b="1" dirty="0">
                <a:solidFill>
                  <a:srgbClr val="FF0000"/>
                </a:solidFill>
              </a:rPr>
              <a:t>BB Min A </a:t>
            </a:r>
            <a:r>
              <a:rPr lang="en-US" sz="1050" b="1" dirty="0" err="1">
                <a:solidFill>
                  <a:srgbClr val="FF0000"/>
                </a:solidFill>
              </a:rPr>
              <a:t>evals</a:t>
            </a:r>
            <a:r>
              <a:rPr lang="en-US" sz="1050" b="1" dirty="0">
                <a:solidFill>
                  <a:srgbClr val="FF0000"/>
                </a:solidFill>
              </a:rPr>
              <a:t>:  17 Jan (Field C 1800 / 1915)  </a:t>
            </a:r>
          </a:p>
          <a:p>
            <a:pPr lvl="1"/>
            <a:r>
              <a:rPr lang="en-US" sz="1050" b="1" dirty="0">
                <a:solidFill>
                  <a:srgbClr val="FF0000"/>
                </a:solidFill>
              </a:rPr>
              <a:t>SB MAJ/Jr </a:t>
            </a:r>
            <a:r>
              <a:rPr lang="en-US" sz="1050" b="1" dirty="0" err="1">
                <a:solidFill>
                  <a:srgbClr val="FF0000"/>
                </a:solidFill>
              </a:rPr>
              <a:t>evals</a:t>
            </a:r>
            <a:r>
              <a:rPr lang="en-US" sz="1050" b="1" dirty="0">
                <a:solidFill>
                  <a:srgbClr val="FF0000"/>
                </a:solidFill>
              </a:rPr>
              <a:t>:  19 Jan (SB Field 1915)</a:t>
            </a:r>
          </a:p>
          <a:p>
            <a:pPr lvl="1"/>
            <a:r>
              <a:rPr lang="en-US" sz="1050" b="1" dirty="0">
                <a:solidFill>
                  <a:srgbClr val="FF0000"/>
                </a:solidFill>
              </a:rPr>
              <a:t>SB Min B </a:t>
            </a:r>
            <a:r>
              <a:rPr lang="en-US" sz="1050" b="1" dirty="0" err="1">
                <a:solidFill>
                  <a:srgbClr val="FF0000"/>
                </a:solidFill>
              </a:rPr>
              <a:t>Evals</a:t>
            </a:r>
            <a:r>
              <a:rPr lang="en-US" sz="1050" b="1" dirty="0">
                <a:solidFill>
                  <a:srgbClr val="FF0000"/>
                </a:solidFill>
              </a:rPr>
              <a:t>:  17 Jan (SB Field 1800)</a:t>
            </a:r>
            <a:endParaRPr lang="en-US" sz="1100" b="1" dirty="0">
              <a:solidFill>
                <a:prstClr val="black"/>
              </a:solidFill>
            </a:endParaRPr>
          </a:p>
          <a:p>
            <a:pPr lvl="0"/>
            <a:r>
              <a:rPr lang="en-US" sz="1100" b="1" dirty="0">
                <a:solidFill>
                  <a:prstClr val="black"/>
                </a:solidFill>
              </a:rPr>
              <a:t>Super Bowl:  5 Feb</a:t>
            </a:r>
          </a:p>
          <a:p>
            <a:pPr lvl="0"/>
            <a:r>
              <a:rPr lang="en-US" sz="1100" b="1" dirty="0">
                <a:solidFill>
                  <a:srgbClr val="FF0000"/>
                </a:solidFill>
              </a:rPr>
              <a:t>CPR: 25 and 31 Jan, 6 and 8 Feb  </a:t>
            </a:r>
          </a:p>
          <a:p>
            <a:pPr lvl="0"/>
            <a:r>
              <a:rPr lang="en-US" sz="1100" b="1" dirty="0">
                <a:solidFill>
                  <a:srgbClr val="FF0000"/>
                </a:solidFill>
              </a:rPr>
              <a:t>Drafts:  22 Jan (Top down:  </a:t>
            </a:r>
            <a:r>
              <a:rPr lang="en-US" sz="1100" b="1" dirty="0" err="1">
                <a:solidFill>
                  <a:srgbClr val="FF0000"/>
                </a:solidFill>
              </a:rPr>
              <a:t>Sr</a:t>
            </a:r>
            <a:r>
              <a:rPr lang="en-US" sz="1100" b="1" dirty="0">
                <a:solidFill>
                  <a:srgbClr val="FF0000"/>
                </a:solidFill>
              </a:rPr>
              <a:t>/Jr/</a:t>
            </a:r>
            <a:r>
              <a:rPr lang="en-US" sz="1100" b="1" dirty="0" err="1">
                <a:solidFill>
                  <a:srgbClr val="FF0000"/>
                </a:solidFill>
              </a:rPr>
              <a:t>Int</a:t>
            </a:r>
            <a:r>
              <a:rPr lang="en-US" sz="1100" b="1" dirty="0">
                <a:solidFill>
                  <a:srgbClr val="FF0000"/>
                </a:solidFill>
              </a:rPr>
              <a:t>/A/B/C; TB/CP final selection)</a:t>
            </a:r>
          </a:p>
          <a:p>
            <a:pPr lvl="0"/>
            <a:r>
              <a:rPr lang="en-US" sz="1100" b="1" dirty="0">
                <a:solidFill>
                  <a:prstClr val="black"/>
                </a:solidFill>
              </a:rPr>
              <a:t>Team Release:  23  Jan (Mon)</a:t>
            </a:r>
          </a:p>
          <a:p>
            <a:r>
              <a:rPr lang="en-US" sz="1100" b="1" dirty="0"/>
              <a:t>Practices Start:  25 Jan (Wed)</a:t>
            </a:r>
          </a:p>
          <a:p>
            <a:r>
              <a:rPr lang="en-US" sz="1100" b="1" dirty="0">
                <a:solidFill>
                  <a:srgbClr val="FF0000"/>
                </a:solidFill>
              </a:rPr>
              <a:t>Positive Coaching Alliance (mandatory):  TBD (park is closed)</a:t>
            </a:r>
          </a:p>
          <a:p>
            <a:r>
              <a:rPr lang="en-US" sz="1100" b="1" dirty="0">
                <a:solidFill>
                  <a:srgbClr val="FF0000"/>
                </a:solidFill>
              </a:rPr>
              <a:t>Field Day 1:  4 Feb</a:t>
            </a:r>
          </a:p>
          <a:p>
            <a:r>
              <a:rPr lang="en-US" sz="1100" b="1" dirty="0"/>
              <a:t>Coordinator’s Meeting:  2 Feb</a:t>
            </a:r>
          </a:p>
          <a:p>
            <a:r>
              <a:rPr lang="en-US" sz="1100" b="1" dirty="0"/>
              <a:t>Game schedule released:  6 Feb </a:t>
            </a:r>
          </a:p>
          <a:p>
            <a:r>
              <a:rPr lang="en-US" sz="1100" b="1" dirty="0"/>
              <a:t>Lanyard Distribution for all “on field” volunteers:  (4, 7, 9, 14, 16 Feb)</a:t>
            </a:r>
          </a:p>
          <a:p>
            <a:r>
              <a:rPr lang="en-US" sz="1100" b="1" dirty="0"/>
              <a:t>Games Start:  15 Feb (Wed after Valentine’s Day)</a:t>
            </a:r>
          </a:p>
          <a:p>
            <a:r>
              <a:rPr lang="en-US" sz="1100" b="1" dirty="0">
                <a:solidFill>
                  <a:srgbClr val="FF0000"/>
                </a:solidFill>
              </a:rPr>
              <a:t>Opening day prep:  17 Feb </a:t>
            </a:r>
          </a:p>
          <a:p>
            <a:r>
              <a:rPr lang="en-US" sz="1100" b="1" dirty="0"/>
              <a:t>Official Opening Day:  18 Feb</a:t>
            </a:r>
          </a:p>
          <a:p>
            <a:r>
              <a:rPr lang="en-US" sz="1100" b="1" dirty="0"/>
              <a:t>Hillsborough County Spring Break: 13-17 Mar</a:t>
            </a:r>
          </a:p>
          <a:p>
            <a:r>
              <a:rPr lang="en-US" sz="1100" b="1" dirty="0"/>
              <a:t>Picture Day:  15 Apr (22 April is the alternate)</a:t>
            </a:r>
          </a:p>
          <a:p>
            <a:r>
              <a:rPr lang="en-US" sz="1100" b="1" dirty="0"/>
              <a:t>Grand Slam Into Paradise Party:  22 April (TBD)</a:t>
            </a:r>
          </a:p>
          <a:p>
            <a:r>
              <a:rPr lang="en-US" sz="1100" b="1" dirty="0"/>
              <a:t>End of season tournaments:  1-12 May</a:t>
            </a:r>
          </a:p>
          <a:p>
            <a:r>
              <a:rPr lang="en-US" sz="1100" b="1" dirty="0"/>
              <a:t>13 May:  Season concludes to prepare for All-stars</a:t>
            </a:r>
          </a:p>
          <a:p>
            <a:r>
              <a:rPr lang="en-US" sz="1100" b="1" dirty="0"/>
              <a:t>26 May:  Last day of school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8700" y="533400"/>
            <a:ext cx="7086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(Mandatory events for coaches and managers in red)</a:t>
            </a:r>
          </a:p>
        </p:txBody>
      </p:sp>
    </p:spTree>
    <p:extLst>
      <p:ext uri="{BB962C8B-B14F-4D97-AF65-F5344CB8AC3E}">
        <p14:creationId xmlns:p14="http://schemas.microsoft.com/office/powerpoint/2010/main" val="399323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560</Words>
  <Application>Microsoft Office PowerPoint</Application>
  <PresentationFormat>On-screen Show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PCLL Spring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Hubbard Family</dc:creator>
  <cp:lastModifiedBy>DeLise, Damon</cp:lastModifiedBy>
  <cp:revision>51</cp:revision>
  <cp:lastPrinted>2017-01-09T16:18:30Z</cp:lastPrinted>
  <dcterms:created xsi:type="dcterms:W3CDTF">2013-11-03T22:14:02Z</dcterms:created>
  <dcterms:modified xsi:type="dcterms:W3CDTF">2017-01-23T14:16:02Z</dcterms:modified>
</cp:coreProperties>
</file>