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handoutMasterIdLst>
    <p:handoutMasterId r:id="rId42"/>
  </p:handoutMasterIdLst>
  <p:sldIdLst>
    <p:sldId id="261" r:id="rId2"/>
    <p:sldId id="296" r:id="rId3"/>
    <p:sldId id="262" r:id="rId4"/>
    <p:sldId id="263" r:id="rId5"/>
    <p:sldId id="264" r:id="rId6"/>
    <p:sldId id="300" r:id="rId7"/>
    <p:sldId id="265" r:id="rId8"/>
    <p:sldId id="266" r:id="rId9"/>
    <p:sldId id="282" r:id="rId10"/>
    <p:sldId id="267" r:id="rId11"/>
    <p:sldId id="268" r:id="rId12"/>
    <p:sldId id="269" r:id="rId13"/>
    <p:sldId id="270" r:id="rId14"/>
    <p:sldId id="271" r:id="rId15"/>
    <p:sldId id="272" r:id="rId16"/>
    <p:sldId id="273" r:id="rId17"/>
    <p:sldId id="274" r:id="rId18"/>
    <p:sldId id="275" r:id="rId19"/>
    <p:sldId id="276" r:id="rId20"/>
    <p:sldId id="277" r:id="rId21"/>
    <p:sldId id="283" r:id="rId22"/>
    <p:sldId id="278" r:id="rId23"/>
    <p:sldId id="279" r:id="rId24"/>
    <p:sldId id="284" r:id="rId25"/>
    <p:sldId id="280" r:id="rId26"/>
    <p:sldId id="285" r:id="rId27"/>
    <p:sldId id="286" r:id="rId28"/>
    <p:sldId id="291" r:id="rId29"/>
    <p:sldId id="293" r:id="rId30"/>
    <p:sldId id="292" r:id="rId31"/>
    <p:sldId id="290" r:id="rId32"/>
    <p:sldId id="289" r:id="rId33"/>
    <p:sldId id="288" r:id="rId34"/>
    <p:sldId id="287" r:id="rId35"/>
    <p:sldId id="295" r:id="rId36"/>
    <p:sldId id="297" r:id="rId37"/>
    <p:sldId id="299" r:id="rId38"/>
    <p:sldId id="298" r:id="rId39"/>
    <p:sldId id="281" r:id="rId40"/>
  </p:sldIdLst>
  <p:sldSz cx="12192000" cy="6858000"/>
  <p:notesSz cx="7315200" cy="9601200"/>
  <p:custDataLst>
    <p:tags r:id="rId43"/>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9900"/>
    <a:srgbClr val="0000FF"/>
    <a:srgbClr val="023403"/>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9" autoAdjust="0"/>
  </p:normalViewPr>
  <p:slideViewPr>
    <p:cSldViewPr>
      <p:cViewPr varScale="1">
        <p:scale>
          <a:sx n="152" d="100"/>
          <a:sy n="152" d="100"/>
        </p:scale>
        <p:origin x="608" y="104"/>
      </p:cViewPr>
      <p:guideLst>
        <p:guide orient="horz" pos="2160"/>
        <p:guide pos="384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82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674" tIns="47837" rIns="95674" bIns="47837" rtlCol="0"/>
          <a:lstStyle>
            <a:lvl1pPr algn="l" fontAlgn="auto">
              <a:spcBef>
                <a:spcPts val="0"/>
              </a:spcBef>
              <a:spcAft>
                <a:spcPts val="0"/>
              </a:spcAft>
              <a:defRPr sz="1300" b="1">
                <a:latin typeface="+mn-lt"/>
              </a:defRPr>
            </a:lvl1pPr>
          </a:lstStyle>
          <a:p>
            <a:pPr>
              <a:defRPr/>
            </a:pPr>
            <a:r>
              <a:rPr lang="en-US"/>
              <a:t>Redmond West Little League</a:t>
            </a:r>
          </a:p>
        </p:txBody>
      </p:sp>
      <p:sp>
        <p:nvSpPr>
          <p:cNvPr id="3" name="Date Placeholder 2"/>
          <p:cNvSpPr>
            <a:spLocks noGrp="1"/>
          </p:cNvSpPr>
          <p:nvPr>
            <p:ph type="dt" sz="quarter" idx="1"/>
          </p:nvPr>
        </p:nvSpPr>
        <p:spPr>
          <a:xfrm>
            <a:off x="4143375" y="0"/>
            <a:ext cx="3170238" cy="479425"/>
          </a:xfrm>
          <a:prstGeom prst="rect">
            <a:avLst/>
          </a:prstGeom>
        </p:spPr>
        <p:txBody>
          <a:bodyPr vert="horz" lIns="95674" tIns="47837" rIns="95674" bIns="47837" rtlCol="0"/>
          <a:lstStyle>
            <a:lvl1pPr algn="r" fontAlgn="auto">
              <a:spcBef>
                <a:spcPts val="0"/>
              </a:spcBef>
              <a:spcAft>
                <a:spcPts val="0"/>
              </a:spcAft>
              <a:defRPr sz="1300" b="1">
                <a:latin typeface="+mn-lt"/>
              </a:defRPr>
            </a:lvl1pPr>
          </a:lstStyle>
          <a:p>
            <a:pPr>
              <a:defRPr/>
            </a:pPr>
            <a:fld id="{5DB3AB69-4ADE-41C8-8029-08AB444613E4}" type="datetimeFigureOut">
              <a:rPr lang="en-US"/>
              <a:pPr>
                <a:defRPr/>
              </a:pPr>
              <a:t>9/30/2024</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5674" tIns="47837" rIns="95674" bIns="47837" rtlCol="0" anchor="b"/>
          <a:lstStyle>
            <a:lvl1pPr algn="l" fontAlgn="auto">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5674" tIns="47837" rIns="95674" bIns="47837" rtlCol="0" anchor="b"/>
          <a:lstStyle>
            <a:lvl1pPr algn="r" fontAlgn="auto">
              <a:spcBef>
                <a:spcPts val="0"/>
              </a:spcBef>
              <a:spcAft>
                <a:spcPts val="0"/>
              </a:spcAft>
              <a:defRPr sz="1300">
                <a:latin typeface="+mn-lt"/>
              </a:defRPr>
            </a:lvl1pPr>
          </a:lstStyle>
          <a:p>
            <a:pPr>
              <a:defRPr/>
            </a:pPr>
            <a:r>
              <a:rPr lang="en-US"/>
              <a:t>Pre-Season Managers’ Meeting - </a:t>
            </a:r>
            <a:fld id="{B63CF12F-4DD8-4DC0-A01C-D5569CF9D79D}" type="slidenum">
              <a:rPr lang="en-US"/>
              <a:pPr>
                <a:defRPr/>
              </a:pPr>
              <a:t>‹#›</a:t>
            </a:fld>
            <a:endParaRPr lang="en-US"/>
          </a:p>
        </p:txBody>
      </p:sp>
    </p:spTree>
    <p:extLst>
      <p:ext uri="{BB962C8B-B14F-4D97-AF65-F5344CB8AC3E}">
        <p14:creationId xmlns:p14="http://schemas.microsoft.com/office/powerpoint/2010/main" val="3321457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6" tIns="48329" rIns="96656" bIns="48329"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6" tIns="48329" rIns="96656" bIns="48329" rtlCol="0"/>
          <a:lstStyle>
            <a:lvl1pPr algn="r" fontAlgn="auto">
              <a:spcBef>
                <a:spcPts val="0"/>
              </a:spcBef>
              <a:spcAft>
                <a:spcPts val="0"/>
              </a:spcAft>
              <a:defRPr sz="1300">
                <a:latin typeface="+mn-lt"/>
              </a:defRPr>
            </a:lvl1pPr>
          </a:lstStyle>
          <a:p>
            <a:pPr>
              <a:defRPr/>
            </a:pPr>
            <a:fld id="{8792F2D2-DB25-4C0F-9A7B-B86B428DCCF7}" type="datetimeFigureOut">
              <a:rPr lang="en-US"/>
              <a:pPr>
                <a:defRPr/>
              </a:pPr>
              <a:t>9/30/2024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6" tIns="48329" rIns="96656" bIns="48329"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6" tIns="48329" rIns="96656" bIns="4832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6" tIns="48329" rIns="96656" bIns="48329"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6" tIns="48329" rIns="96656" bIns="48329" rtlCol="0" anchor="b"/>
          <a:lstStyle>
            <a:lvl1pPr algn="r" fontAlgn="auto">
              <a:spcBef>
                <a:spcPts val="0"/>
              </a:spcBef>
              <a:spcAft>
                <a:spcPts val="0"/>
              </a:spcAft>
              <a:defRPr sz="1300">
                <a:latin typeface="+mn-lt"/>
              </a:defRPr>
            </a:lvl1pPr>
          </a:lstStyle>
          <a:p>
            <a:pPr>
              <a:defRPr/>
            </a:pPr>
            <a:fld id="{E26B9951-0183-4FC4-B41B-8529F52D6B91}" type="slidenum">
              <a:rPr lang="en-US"/>
              <a:pPr>
                <a:defRPr/>
              </a:pPr>
              <a:t>‹#›</a:t>
            </a:fld>
            <a:endParaRPr lang="en-US"/>
          </a:p>
        </p:txBody>
      </p:sp>
    </p:spTree>
    <p:extLst>
      <p:ext uri="{BB962C8B-B14F-4D97-AF65-F5344CB8AC3E}">
        <p14:creationId xmlns:p14="http://schemas.microsoft.com/office/powerpoint/2010/main" val="465527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a:t>
            </a:fld>
            <a:endParaRPr lang="en-US"/>
          </a:p>
        </p:txBody>
      </p:sp>
    </p:spTree>
    <p:extLst>
      <p:ext uri="{BB962C8B-B14F-4D97-AF65-F5344CB8AC3E}">
        <p14:creationId xmlns:p14="http://schemas.microsoft.com/office/powerpoint/2010/main" val="307492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10</a:t>
            </a:fld>
            <a:endParaRPr lang="en-US"/>
          </a:p>
        </p:txBody>
      </p:sp>
    </p:spTree>
    <p:extLst>
      <p:ext uri="{BB962C8B-B14F-4D97-AF65-F5344CB8AC3E}">
        <p14:creationId xmlns:p14="http://schemas.microsoft.com/office/powerpoint/2010/main" val="253917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11</a:t>
            </a:fld>
            <a:endParaRPr lang="en-US"/>
          </a:p>
        </p:txBody>
      </p:sp>
    </p:spTree>
    <p:extLst>
      <p:ext uri="{BB962C8B-B14F-4D97-AF65-F5344CB8AC3E}">
        <p14:creationId xmlns:p14="http://schemas.microsoft.com/office/powerpoint/2010/main" val="113137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12</a:t>
            </a:fld>
            <a:endParaRPr lang="en-US"/>
          </a:p>
        </p:txBody>
      </p:sp>
    </p:spTree>
    <p:extLst>
      <p:ext uri="{BB962C8B-B14F-4D97-AF65-F5344CB8AC3E}">
        <p14:creationId xmlns:p14="http://schemas.microsoft.com/office/powerpoint/2010/main" val="325478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13</a:t>
            </a:fld>
            <a:endParaRPr lang="en-US"/>
          </a:p>
        </p:txBody>
      </p:sp>
    </p:spTree>
    <p:extLst>
      <p:ext uri="{BB962C8B-B14F-4D97-AF65-F5344CB8AC3E}">
        <p14:creationId xmlns:p14="http://schemas.microsoft.com/office/powerpoint/2010/main" val="1060012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14</a:t>
            </a:fld>
            <a:endParaRPr lang="en-US"/>
          </a:p>
        </p:txBody>
      </p:sp>
    </p:spTree>
    <p:extLst>
      <p:ext uri="{BB962C8B-B14F-4D97-AF65-F5344CB8AC3E}">
        <p14:creationId xmlns:p14="http://schemas.microsoft.com/office/powerpoint/2010/main" val="128768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15</a:t>
            </a:fld>
            <a:endParaRPr lang="en-US"/>
          </a:p>
        </p:txBody>
      </p:sp>
    </p:spTree>
    <p:extLst>
      <p:ext uri="{BB962C8B-B14F-4D97-AF65-F5344CB8AC3E}">
        <p14:creationId xmlns:p14="http://schemas.microsoft.com/office/powerpoint/2010/main" val="413162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16</a:t>
            </a:fld>
            <a:endParaRPr lang="en-US"/>
          </a:p>
        </p:txBody>
      </p:sp>
    </p:spTree>
    <p:extLst>
      <p:ext uri="{BB962C8B-B14F-4D97-AF65-F5344CB8AC3E}">
        <p14:creationId xmlns:p14="http://schemas.microsoft.com/office/powerpoint/2010/main" val="55054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17</a:t>
            </a:fld>
            <a:endParaRPr lang="en-US"/>
          </a:p>
        </p:txBody>
      </p:sp>
    </p:spTree>
    <p:extLst>
      <p:ext uri="{BB962C8B-B14F-4D97-AF65-F5344CB8AC3E}">
        <p14:creationId xmlns:p14="http://schemas.microsoft.com/office/powerpoint/2010/main" val="556544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18</a:t>
            </a:fld>
            <a:endParaRPr lang="en-US"/>
          </a:p>
        </p:txBody>
      </p:sp>
    </p:spTree>
    <p:extLst>
      <p:ext uri="{BB962C8B-B14F-4D97-AF65-F5344CB8AC3E}">
        <p14:creationId xmlns:p14="http://schemas.microsoft.com/office/powerpoint/2010/main" val="180573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19</a:t>
            </a:fld>
            <a:endParaRPr lang="en-US"/>
          </a:p>
        </p:txBody>
      </p:sp>
    </p:spTree>
    <p:extLst>
      <p:ext uri="{BB962C8B-B14F-4D97-AF65-F5344CB8AC3E}">
        <p14:creationId xmlns:p14="http://schemas.microsoft.com/office/powerpoint/2010/main" val="415297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a:t>
            </a:fld>
            <a:endParaRPr lang="en-US"/>
          </a:p>
        </p:txBody>
      </p:sp>
    </p:spTree>
    <p:extLst>
      <p:ext uri="{BB962C8B-B14F-4D97-AF65-F5344CB8AC3E}">
        <p14:creationId xmlns:p14="http://schemas.microsoft.com/office/powerpoint/2010/main" val="679262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20</a:t>
            </a:fld>
            <a:endParaRPr lang="en-US"/>
          </a:p>
        </p:txBody>
      </p:sp>
    </p:spTree>
    <p:extLst>
      <p:ext uri="{BB962C8B-B14F-4D97-AF65-F5344CB8AC3E}">
        <p14:creationId xmlns:p14="http://schemas.microsoft.com/office/powerpoint/2010/main" val="1437483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21</a:t>
            </a:fld>
            <a:endParaRPr lang="en-US"/>
          </a:p>
        </p:txBody>
      </p:sp>
    </p:spTree>
    <p:extLst>
      <p:ext uri="{BB962C8B-B14F-4D97-AF65-F5344CB8AC3E}">
        <p14:creationId xmlns:p14="http://schemas.microsoft.com/office/powerpoint/2010/main" val="221741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22</a:t>
            </a:fld>
            <a:endParaRPr lang="en-US"/>
          </a:p>
        </p:txBody>
      </p:sp>
    </p:spTree>
    <p:extLst>
      <p:ext uri="{BB962C8B-B14F-4D97-AF65-F5344CB8AC3E}">
        <p14:creationId xmlns:p14="http://schemas.microsoft.com/office/powerpoint/2010/main" val="3224577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23</a:t>
            </a:fld>
            <a:endParaRPr lang="en-US"/>
          </a:p>
        </p:txBody>
      </p:sp>
    </p:spTree>
    <p:extLst>
      <p:ext uri="{BB962C8B-B14F-4D97-AF65-F5344CB8AC3E}">
        <p14:creationId xmlns:p14="http://schemas.microsoft.com/office/powerpoint/2010/main" val="2861348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24</a:t>
            </a:fld>
            <a:endParaRPr lang="en-US"/>
          </a:p>
        </p:txBody>
      </p:sp>
    </p:spTree>
    <p:extLst>
      <p:ext uri="{BB962C8B-B14F-4D97-AF65-F5344CB8AC3E}">
        <p14:creationId xmlns:p14="http://schemas.microsoft.com/office/powerpoint/2010/main" val="918294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25</a:t>
            </a:fld>
            <a:endParaRPr lang="en-US"/>
          </a:p>
        </p:txBody>
      </p:sp>
    </p:spTree>
    <p:extLst>
      <p:ext uri="{BB962C8B-B14F-4D97-AF65-F5344CB8AC3E}">
        <p14:creationId xmlns:p14="http://schemas.microsoft.com/office/powerpoint/2010/main" val="3527891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26</a:t>
            </a:fld>
            <a:endParaRPr lang="en-US"/>
          </a:p>
        </p:txBody>
      </p:sp>
    </p:spTree>
    <p:extLst>
      <p:ext uri="{BB962C8B-B14F-4D97-AF65-F5344CB8AC3E}">
        <p14:creationId xmlns:p14="http://schemas.microsoft.com/office/powerpoint/2010/main" val="527600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27</a:t>
            </a:fld>
            <a:endParaRPr lang="en-US"/>
          </a:p>
        </p:txBody>
      </p:sp>
    </p:spTree>
    <p:extLst>
      <p:ext uri="{BB962C8B-B14F-4D97-AF65-F5344CB8AC3E}">
        <p14:creationId xmlns:p14="http://schemas.microsoft.com/office/powerpoint/2010/main" val="484088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28</a:t>
            </a:fld>
            <a:endParaRPr lang="en-US"/>
          </a:p>
        </p:txBody>
      </p:sp>
    </p:spTree>
    <p:extLst>
      <p:ext uri="{BB962C8B-B14F-4D97-AF65-F5344CB8AC3E}">
        <p14:creationId xmlns:p14="http://schemas.microsoft.com/office/powerpoint/2010/main" val="1382039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29</a:t>
            </a:fld>
            <a:endParaRPr lang="en-US"/>
          </a:p>
        </p:txBody>
      </p:sp>
    </p:spTree>
    <p:extLst>
      <p:ext uri="{BB962C8B-B14F-4D97-AF65-F5344CB8AC3E}">
        <p14:creationId xmlns:p14="http://schemas.microsoft.com/office/powerpoint/2010/main" val="214265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a:t>
            </a:fld>
            <a:endParaRPr lang="en-US"/>
          </a:p>
        </p:txBody>
      </p:sp>
    </p:spTree>
    <p:extLst>
      <p:ext uri="{BB962C8B-B14F-4D97-AF65-F5344CB8AC3E}">
        <p14:creationId xmlns:p14="http://schemas.microsoft.com/office/powerpoint/2010/main" val="3014637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30</a:t>
            </a:fld>
            <a:endParaRPr lang="en-US"/>
          </a:p>
        </p:txBody>
      </p:sp>
    </p:spTree>
    <p:extLst>
      <p:ext uri="{BB962C8B-B14F-4D97-AF65-F5344CB8AC3E}">
        <p14:creationId xmlns:p14="http://schemas.microsoft.com/office/powerpoint/2010/main" val="3216607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31</a:t>
            </a:fld>
            <a:endParaRPr lang="en-US"/>
          </a:p>
        </p:txBody>
      </p:sp>
    </p:spTree>
    <p:extLst>
      <p:ext uri="{BB962C8B-B14F-4D97-AF65-F5344CB8AC3E}">
        <p14:creationId xmlns:p14="http://schemas.microsoft.com/office/powerpoint/2010/main" val="3832042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32</a:t>
            </a:fld>
            <a:endParaRPr lang="en-US"/>
          </a:p>
        </p:txBody>
      </p:sp>
    </p:spTree>
    <p:extLst>
      <p:ext uri="{BB962C8B-B14F-4D97-AF65-F5344CB8AC3E}">
        <p14:creationId xmlns:p14="http://schemas.microsoft.com/office/powerpoint/2010/main" val="901694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33</a:t>
            </a:fld>
            <a:endParaRPr lang="en-US"/>
          </a:p>
        </p:txBody>
      </p:sp>
    </p:spTree>
    <p:extLst>
      <p:ext uri="{BB962C8B-B14F-4D97-AF65-F5344CB8AC3E}">
        <p14:creationId xmlns:p14="http://schemas.microsoft.com/office/powerpoint/2010/main" val="1262912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34</a:t>
            </a:fld>
            <a:endParaRPr lang="en-US"/>
          </a:p>
        </p:txBody>
      </p:sp>
    </p:spTree>
    <p:extLst>
      <p:ext uri="{BB962C8B-B14F-4D97-AF65-F5344CB8AC3E}">
        <p14:creationId xmlns:p14="http://schemas.microsoft.com/office/powerpoint/2010/main" val="2569081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35</a:t>
            </a:fld>
            <a:endParaRPr lang="en-US"/>
          </a:p>
        </p:txBody>
      </p:sp>
    </p:spTree>
    <p:extLst>
      <p:ext uri="{BB962C8B-B14F-4D97-AF65-F5344CB8AC3E}">
        <p14:creationId xmlns:p14="http://schemas.microsoft.com/office/powerpoint/2010/main" val="787743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36</a:t>
            </a:fld>
            <a:endParaRPr lang="en-US"/>
          </a:p>
        </p:txBody>
      </p:sp>
    </p:spTree>
    <p:extLst>
      <p:ext uri="{BB962C8B-B14F-4D97-AF65-F5344CB8AC3E}">
        <p14:creationId xmlns:p14="http://schemas.microsoft.com/office/powerpoint/2010/main" val="1086792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37</a:t>
            </a:fld>
            <a:endParaRPr lang="en-US"/>
          </a:p>
        </p:txBody>
      </p:sp>
    </p:spTree>
    <p:extLst>
      <p:ext uri="{BB962C8B-B14F-4D97-AF65-F5344CB8AC3E}">
        <p14:creationId xmlns:p14="http://schemas.microsoft.com/office/powerpoint/2010/main" val="2851869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38</a:t>
            </a:fld>
            <a:endParaRPr lang="en-US"/>
          </a:p>
        </p:txBody>
      </p:sp>
    </p:spTree>
    <p:extLst>
      <p:ext uri="{BB962C8B-B14F-4D97-AF65-F5344CB8AC3E}">
        <p14:creationId xmlns:p14="http://schemas.microsoft.com/office/powerpoint/2010/main" val="75237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39</a:t>
            </a:fld>
            <a:endParaRPr lang="en-US"/>
          </a:p>
        </p:txBody>
      </p:sp>
    </p:spTree>
    <p:extLst>
      <p:ext uri="{BB962C8B-B14F-4D97-AF65-F5344CB8AC3E}">
        <p14:creationId xmlns:p14="http://schemas.microsoft.com/office/powerpoint/2010/main" val="120107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4</a:t>
            </a:fld>
            <a:endParaRPr lang="en-US"/>
          </a:p>
        </p:txBody>
      </p:sp>
    </p:spTree>
    <p:extLst>
      <p:ext uri="{BB962C8B-B14F-4D97-AF65-F5344CB8AC3E}">
        <p14:creationId xmlns:p14="http://schemas.microsoft.com/office/powerpoint/2010/main" val="2102899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5</a:t>
            </a:fld>
            <a:endParaRPr lang="en-US"/>
          </a:p>
        </p:txBody>
      </p:sp>
    </p:spTree>
    <p:extLst>
      <p:ext uri="{BB962C8B-B14F-4D97-AF65-F5344CB8AC3E}">
        <p14:creationId xmlns:p14="http://schemas.microsoft.com/office/powerpoint/2010/main" val="147143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6</a:t>
            </a:fld>
            <a:endParaRPr lang="en-US"/>
          </a:p>
        </p:txBody>
      </p:sp>
    </p:spTree>
    <p:extLst>
      <p:ext uri="{BB962C8B-B14F-4D97-AF65-F5344CB8AC3E}">
        <p14:creationId xmlns:p14="http://schemas.microsoft.com/office/powerpoint/2010/main" val="161973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7</a:t>
            </a:fld>
            <a:endParaRPr lang="en-US"/>
          </a:p>
        </p:txBody>
      </p:sp>
    </p:spTree>
    <p:extLst>
      <p:ext uri="{BB962C8B-B14F-4D97-AF65-F5344CB8AC3E}">
        <p14:creationId xmlns:p14="http://schemas.microsoft.com/office/powerpoint/2010/main" val="379816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8</a:t>
            </a:fld>
            <a:endParaRPr lang="en-US"/>
          </a:p>
        </p:txBody>
      </p:sp>
    </p:spTree>
    <p:extLst>
      <p:ext uri="{BB962C8B-B14F-4D97-AF65-F5344CB8AC3E}">
        <p14:creationId xmlns:p14="http://schemas.microsoft.com/office/powerpoint/2010/main" val="354109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26B9951-0183-4FC4-B41B-8529F52D6B91}" type="slidenum">
              <a:rPr lang="en-US" smtClean="0"/>
              <a:pPr>
                <a:defRPr/>
              </a:pPr>
              <a:t>9</a:t>
            </a:fld>
            <a:endParaRPr lang="en-US"/>
          </a:p>
        </p:txBody>
      </p:sp>
    </p:spTree>
    <p:extLst>
      <p:ext uri="{BB962C8B-B14F-4D97-AF65-F5344CB8AC3E}">
        <p14:creationId xmlns:p14="http://schemas.microsoft.com/office/powerpoint/2010/main" val="2180730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Hartman.bmp"/>
          <p:cNvPicPr>
            <a:picLocks noChangeAspect="1"/>
          </p:cNvPicPr>
          <p:nvPr userDrawn="1"/>
        </p:nvPicPr>
        <p:blipFill>
          <a:blip r:embed="rId2" cstate="print"/>
          <a:srcRect t="17778" b="47"/>
          <a:stretch>
            <a:fillRect/>
          </a:stretch>
        </p:blipFill>
        <p:spPr bwMode="auto">
          <a:xfrm>
            <a:off x="0" y="0"/>
            <a:ext cx="12192000" cy="6858000"/>
          </a:xfrm>
          <a:prstGeom prst="rect">
            <a:avLst/>
          </a:prstGeom>
          <a:noFill/>
          <a:ln w="9525">
            <a:noFill/>
            <a:miter lim="800000"/>
            <a:headEnd/>
            <a:tailEnd/>
          </a:ln>
        </p:spPr>
      </p:pic>
      <p:sp>
        <p:nvSpPr>
          <p:cNvPr id="5" name="Right Triangle 4"/>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914400" y="1752602"/>
            <a:ext cx="10363200" cy="1829761"/>
          </a:xfrm>
        </p:spPr>
        <p:txBody>
          <a:bodyPr anchor="b"/>
          <a:lstStyle>
            <a:lvl1pPr algn="r">
              <a:defRPr kumimoji="0" lang="en-US" sz="5400" b="1" kern="1200" dirty="0">
                <a:solidFill>
                  <a:schemeClr val="bg1"/>
                </a:solidFill>
                <a:effectLst>
                  <a:outerShdw blurRad="101600" dist="88900" dir="2700000" algn="tl" rotWithShape="0">
                    <a:prstClr val="black">
                      <a:alpha val="40000"/>
                    </a:prstClr>
                  </a:outerShdw>
                </a:effectLst>
                <a:latin typeface="+mj-lt"/>
                <a:ea typeface="+mj-ea"/>
                <a:cs typeface="+mj-cs"/>
              </a:defRPr>
            </a:lvl1pPr>
            <a:extLst/>
          </a:lstStyle>
          <a:p>
            <a:r>
              <a:rPr lang="en-US" dirty="0"/>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normAutofit/>
          </a:bodyPr>
          <a:lstStyle>
            <a:lvl1pPr marL="0" marR="64008" indent="0" algn="r">
              <a:buNone/>
              <a:defRPr sz="320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CDBBB4E3-2AA5-4CAA-A845-466ACDE6CA3E}" type="datetimeFigureOut">
              <a:rPr lang="en-US"/>
              <a:pPr>
                <a:defRPr/>
              </a:pPr>
              <a:t>9/30/2024</a:t>
            </a:fld>
            <a:endParaRPr lang="en-US"/>
          </a:p>
        </p:txBody>
      </p:sp>
      <p:sp>
        <p:nvSpPr>
          <p:cNvPr id="5" name="Footer Placeholder 4"/>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93F31CEB-0C62-44FF-9F9B-06E46724BCB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8787FE13-5459-4918-AF81-29F5D64849E2}" type="datetimeFigureOut">
              <a:rPr lang="en-US"/>
              <a:pPr>
                <a:defRPr/>
              </a:pPr>
              <a:t>9/30/2024</a:t>
            </a:fld>
            <a:endParaRPr lang="en-US"/>
          </a:p>
        </p:txBody>
      </p:sp>
      <p:sp>
        <p:nvSpPr>
          <p:cNvPr id="5" name="Footer Placeholder 4"/>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8DB82951-A75E-41EA-B8CF-A986492592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1371601"/>
            <a:ext cx="10668000" cy="4635691"/>
          </a:xfrm>
        </p:spPr>
        <p:txBody>
          <a:bodyPr/>
          <a:lstStyle>
            <a:lvl2pPr>
              <a:defRPr sz="18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400">
                <a:latin typeface="Times New Roman" pitchFamily="18" charset="0"/>
                <a:cs typeface="Times New Roman" pitchFamily="18"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438400" y="0"/>
            <a:ext cx="9753600" cy="1143000"/>
          </a:xfrm>
        </p:spPr>
        <p:txBody>
          <a:bodyPr rtlCol="0"/>
          <a:lstStyle>
            <a:lvl1pPr>
              <a:defRPr>
                <a:solidFill>
                  <a:schemeClr val="tx1"/>
                </a:solidFill>
              </a:defRPr>
            </a:lvl1pPr>
            <a:extLst/>
          </a:lstStyle>
          <a:p>
            <a:r>
              <a:rPr lang="en-US" dirty="0"/>
              <a:t>Click to edit Master title style</a:t>
            </a:r>
          </a:p>
        </p:txBody>
      </p:sp>
      <p:sp>
        <p:nvSpPr>
          <p:cNvPr id="4" name="Slide Number Placeholder 17"/>
          <p:cNvSpPr>
            <a:spLocks noGrp="1"/>
          </p:cNvSpPr>
          <p:nvPr>
            <p:ph type="sldNum" sz="quarter" idx="10"/>
          </p:nvPr>
        </p:nvSpPr>
        <p:spPr/>
        <p:txBody>
          <a:bodyPr/>
          <a:lstStyle>
            <a:lvl1pPr>
              <a:defRPr/>
            </a:lvl1pPr>
          </a:lstStyle>
          <a:p>
            <a:pPr>
              <a:defRPr/>
            </a:pPr>
            <a:fld id="{59E3E5F3-4262-4BAB-966D-93630BCE53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24EB3493-9790-42A0-A4FC-FABFCA049F4E}" type="datetimeFigureOut">
              <a:rPr lang="en-US"/>
              <a:pPr>
                <a:defRPr/>
              </a:pPr>
              <a:t>9/30/2024</a:t>
            </a:fld>
            <a:endParaRPr lang="en-US"/>
          </a:p>
        </p:txBody>
      </p:sp>
      <p:sp>
        <p:nvSpPr>
          <p:cNvPr id="7" name="Footer Placeholder 4"/>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06E7C49-20C9-4FC3-AC6F-0E317ED5AD2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0956A6D5-5348-49C1-8491-0C183E73CF80}" type="datetimeFigureOut">
              <a:rPr lang="en-US"/>
              <a:pPr>
                <a:defRPr/>
              </a:pPr>
              <a:t>9/30/2024</a:t>
            </a:fld>
            <a:endParaRPr lang="en-US"/>
          </a:p>
        </p:txBody>
      </p:sp>
      <p:sp>
        <p:nvSpPr>
          <p:cNvPr id="6" name="Footer Placeholder 5"/>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D251EED-287E-4140-A960-D9E572E781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dirty="0"/>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E1D760BD-6F70-4E75-B20F-8F71697C7C96}" type="datetimeFigureOut">
              <a:rPr lang="en-US"/>
              <a:pPr>
                <a:defRPr/>
              </a:pPr>
              <a:t>9/30/2024</a:t>
            </a:fld>
            <a:endParaRPr lang="en-US"/>
          </a:p>
        </p:txBody>
      </p:sp>
      <p:sp>
        <p:nvSpPr>
          <p:cNvPr id="8" name="Footer Placeholder 7"/>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6C2FCB9-7042-4FE7-8A06-A980891E69C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dirty="0"/>
              <a:t>Click to edit Master title style</a:t>
            </a:r>
          </a:p>
        </p:txBody>
      </p:sp>
      <p:sp>
        <p:nvSpPr>
          <p:cNvPr id="3" name="Date Placeholder 2"/>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0E0B8272-6663-40B3-A14F-31E198914010}" type="datetimeFigureOut">
              <a:rPr lang="en-US"/>
              <a:pPr>
                <a:defRPr/>
              </a:pPr>
              <a:t>9/30/2024</a:t>
            </a:fld>
            <a:endParaRPr lang="en-US"/>
          </a:p>
        </p:txBody>
      </p:sp>
      <p:sp>
        <p:nvSpPr>
          <p:cNvPr id="4" name="Footer Placeholder 3"/>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646105D2-57F6-4144-9A6B-5428F53758E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221C56B1-98C0-4D94-8D83-7C6C16298143}" type="datetimeFigureOut">
              <a:rPr lang="en-US"/>
              <a:pPr>
                <a:defRPr/>
              </a:pPr>
              <a:t>9/30/2024</a:t>
            </a:fld>
            <a:endParaRPr lang="en-US"/>
          </a:p>
        </p:txBody>
      </p:sp>
      <p:sp>
        <p:nvSpPr>
          <p:cNvPr id="3" name="Footer Placeholder 2"/>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22A9AD20-C594-4C18-B689-604B50803F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hasCustomPrompt="1"/>
          </p:nvPr>
        </p:nvSpPr>
        <p:spPr>
          <a:xfrm>
            <a:off x="1219200" y="274320"/>
            <a:ext cx="9973056" cy="4572000"/>
          </a:xfrm>
        </p:spPr>
        <p:txBody>
          <a:bodyPr/>
          <a:lstStyle>
            <a:lvl1pPr marL="365125" indent="-255588">
              <a:buSzPct val="100000"/>
              <a:buFontTx/>
              <a:buBlip>
                <a:blip r:embed="rId2"/>
              </a:buBlip>
              <a:defRPr sz="3200"/>
            </a:lvl1pPr>
            <a:lvl2pPr>
              <a:defRPr sz="2800"/>
            </a:lvl2pPr>
            <a:lvl3pPr>
              <a:defRPr sz="2400"/>
            </a:lvl3pPr>
            <a:lvl4pPr>
              <a:defRPr sz="2000"/>
            </a:lvl4pPr>
            <a:lvl5pPr>
              <a:defRPr sz="2000"/>
            </a:lvl5pPr>
            <a:extLst/>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latin typeface="+mn-lt"/>
              </a:defRPr>
            </a:lvl1pPr>
            <a:extLst/>
          </a:lstStyle>
          <a:p>
            <a:pPr>
              <a:defRPr/>
            </a:pPr>
            <a:fld id="{F05AC931-2DE4-4F62-B968-67631EC37477}" type="datetimeFigureOut">
              <a:rPr lang="en-US"/>
              <a:pPr>
                <a:defRPr/>
              </a:pPr>
              <a:t>9/30/2024</a:t>
            </a:fld>
            <a:endParaRPr lang="en-US"/>
          </a:p>
        </p:txBody>
      </p:sp>
      <p:sp>
        <p:nvSpPr>
          <p:cNvPr id="6" name="Footer Placeholder 5"/>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latin typeface="+mn-lt"/>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06CC818-E34A-4087-9FEE-64A8C0047A9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8970433" y="6408739"/>
            <a:ext cx="2559051" cy="365125"/>
          </a:xfrm>
          <a:prstGeom prst="rect">
            <a:avLst/>
          </a:prstGeom>
        </p:spPr>
        <p:txBody>
          <a:bodyPr/>
          <a:lstStyle>
            <a:lvl1pPr fontAlgn="auto">
              <a:spcBef>
                <a:spcPts val="0"/>
              </a:spcBef>
              <a:spcAft>
                <a:spcPts val="0"/>
              </a:spcAft>
              <a:defRPr>
                <a:solidFill>
                  <a:schemeClr val="tx1"/>
                </a:solidFill>
                <a:latin typeface="+mn-lt"/>
              </a:defRPr>
            </a:lvl1pPr>
            <a:extLst/>
          </a:lstStyle>
          <a:p>
            <a:pPr>
              <a:defRPr/>
            </a:pPr>
            <a:fld id="{5C59E1B4-A142-4B1D-AE2A-D486B66C9DD8}" type="datetimeFigureOut">
              <a:rPr lang="en-US"/>
              <a:pPr>
                <a:defRPr/>
              </a:pPr>
              <a:t>9/30/2024</a:t>
            </a:fld>
            <a:endParaRPr lang="en-US"/>
          </a:p>
        </p:txBody>
      </p:sp>
      <p:sp>
        <p:nvSpPr>
          <p:cNvPr id="12" name="Footer Placeholder 5"/>
          <p:cNvSpPr>
            <a:spLocks noGrp="1"/>
          </p:cNvSpPr>
          <p:nvPr>
            <p:ph type="ftr" sz="quarter" idx="11"/>
          </p:nvPr>
        </p:nvSpPr>
        <p:spPr>
          <a:xfrm>
            <a:off x="5839884" y="6408739"/>
            <a:ext cx="3134783" cy="365125"/>
          </a:xfrm>
          <a:prstGeom prst="rect">
            <a:avLst/>
          </a:prstGeom>
        </p:spPr>
        <p:txBody>
          <a:bodyPr/>
          <a:lstStyle>
            <a:lvl1pPr fontAlgn="auto">
              <a:spcBef>
                <a:spcPts val="0"/>
              </a:spcBef>
              <a:spcAft>
                <a:spcPts val="0"/>
              </a:spcAft>
              <a:defRPr>
                <a:solidFill>
                  <a:schemeClr val="tx1"/>
                </a:solidFill>
                <a:latin typeface="+mn-lt"/>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0ADE1068-9CD2-43DA-B33C-F47FCDD4B75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Picture 26" descr="grass.jpg"/>
          <p:cNvPicPr>
            <a:picLocks noChangeAspect="1"/>
          </p:cNvPicPr>
          <p:nvPr userDrawn="1"/>
        </p:nvPicPr>
        <p:blipFill>
          <a:blip r:embed="rId13" cstate="print"/>
          <a:stretch>
            <a:fillRect/>
          </a:stretch>
        </p:blipFill>
        <p:spPr>
          <a:xfrm>
            <a:off x="10560051" y="6019800"/>
            <a:ext cx="1631949" cy="833438"/>
          </a:xfrm>
          <a:prstGeom prst="rect">
            <a:avLst/>
          </a:prstGeom>
          <a:effectLst>
            <a:outerShdw blurRad="101600" dist="88900" dir="16200000" rotWithShape="0">
              <a:prstClr val="black">
                <a:alpha val="40000"/>
              </a:prstClr>
            </a:outerShdw>
          </a:effectLst>
        </p:spPr>
      </p:pic>
      <p:sp>
        <p:nvSpPr>
          <p:cNvPr id="9" name="Title Placeholder 8"/>
          <p:cNvSpPr>
            <a:spLocks noGrp="1"/>
          </p:cNvSpPr>
          <p:nvPr>
            <p:ph type="title"/>
          </p:nvPr>
        </p:nvSpPr>
        <p:spPr>
          <a:xfrm>
            <a:off x="2438400" y="0"/>
            <a:ext cx="9753600" cy="1143000"/>
          </a:xfrm>
          <a:prstGeom prst="rect">
            <a:avLst/>
          </a:prstGeom>
        </p:spPr>
        <p:txBody>
          <a:bodyPr vert="horz" anchor="ctr">
            <a:noAutofit/>
            <a:scene3d>
              <a:camera prst="orthographicFront"/>
              <a:lightRig rig="soft" dir="t"/>
            </a:scene3d>
            <a:sp3d prstMaterial="softEdge">
              <a:bevelT w="25400" h="25400"/>
            </a:sp3d>
          </a:bodyPr>
          <a:lstStyle/>
          <a:p>
            <a:r>
              <a:rPr lang="en-US" dirty="0"/>
              <a:t>Click to edit Master title style</a:t>
            </a:r>
          </a:p>
        </p:txBody>
      </p:sp>
      <p:sp>
        <p:nvSpPr>
          <p:cNvPr id="1028" name="Text Placeholder 29"/>
          <p:cNvSpPr>
            <a:spLocks noGrp="1"/>
          </p:cNvSpPr>
          <p:nvPr>
            <p:ph type="body" idx="1"/>
          </p:nvPr>
        </p:nvSpPr>
        <p:spPr bwMode="auto">
          <a:xfrm>
            <a:off x="1117600" y="1371600"/>
            <a:ext cx="10668000"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a:p>
            <a:pPr lvl="2"/>
            <a:r>
              <a:rPr lang="en-US" dirty="0"/>
              <a:t> Third level</a:t>
            </a:r>
          </a:p>
          <a:p>
            <a:pPr lvl="3"/>
            <a:r>
              <a:rPr lang="en-US" dirty="0"/>
              <a:t>Fourth level</a:t>
            </a:r>
          </a:p>
          <a:p>
            <a:pPr lvl="4"/>
            <a:r>
              <a:rPr lang="en-US" dirty="0"/>
              <a:t>Fifth level</a:t>
            </a:r>
          </a:p>
        </p:txBody>
      </p:sp>
      <p:pic>
        <p:nvPicPr>
          <p:cNvPr id="22" name="Picture 21" descr="grass.jpg"/>
          <p:cNvPicPr>
            <a:picLocks noChangeAspect="1"/>
          </p:cNvPicPr>
          <p:nvPr userDrawn="1"/>
        </p:nvPicPr>
        <p:blipFill>
          <a:blip r:embed="rId13" cstate="print"/>
          <a:srcRect l="56031"/>
          <a:stretch>
            <a:fillRect/>
          </a:stretch>
        </p:blipFill>
        <p:spPr>
          <a:xfrm>
            <a:off x="914401" y="6024564"/>
            <a:ext cx="717551" cy="833437"/>
          </a:xfrm>
          <a:prstGeom prst="rect">
            <a:avLst/>
          </a:prstGeom>
          <a:effectLst>
            <a:outerShdw blurRad="101600" dist="88900" dir="16200000" rotWithShape="0">
              <a:prstClr val="black">
                <a:alpha val="40000"/>
              </a:prstClr>
            </a:outerShdw>
          </a:effectLst>
        </p:spPr>
      </p:pic>
      <p:pic>
        <p:nvPicPr>
          <p:cNvPr id="23" name="Picture 22" descr="grass.jpg"/>
          <p:cNvPicPr>
            <a:picLocks noChangeAspect="1"/>
          </p:cNvPicPr>
          <p:nvPr userDrawn="1"/>
        </p:nvPicPr>
        <p:blipFill>
          <a:blip r:embed="rId13" cstate="print"/>
          <a:stretch>
            <a:fillRect/>
          </a:stretch>
        </p:blipFill>
        <p:spPr>
          <a:xfrm>
            <a:off x="1625601" y="6019800"/>
            <a:ext cx="1631951" cy="833438"/>
          </a:xfrm>
          <a:prstGeom prst="rect">
            <a:avLst/>
          </a:prstGeom>
          <a:effectLst>
            <a:outerShdw blurRad="101600" dist="88900" dir="16200000" rotWithShape="0">
              <a:prstClr val="black">
                <a:alpha val="40000"/>
              </a:prstClr>
            </a:outerShdw>
          </a:effectLst>
        </p:spPr>
      </p:pic>
      <p:pic>
        <p:nvPicPr>
          <p:cNvPr id="24" name="Picture 23" descr="grass.jpg"/>
          <p:cNvPicPr>
            <a:picLocks noChangeAspect="1"/>
          </p:cNvPicPr>
          <p:nvPr userDrawn="1"/>
        </p:nvPicPr>
        <p:blipFill>
          <a:blip r:embed="rId13" cstate="print"/>
          <a:stretch>
            <a:fillRect/>
          </a:stretch>
        </p:blipFill>
        <p:spPr>
          <a:xfrm>
            <a:off x="3251200" y="6024564"/>
            <a:ext cx="1631951" cy="833437"/>
          </a:xfrm>
          <a:prstGeom prst="rect">
            <a:avLst/>
          </a:prstGeom>
          <a:effectLst>
            <a:outerShdw blurRad="101600" dist="88900" dir="16200000" rotWithShape="0">
              <a:prstClr val="black">
                <a:alpha val="40000"/>
              </a:prstClr>
            </a:outerShdw>
          </a:effectLst>
        </p:spPr>
      </p:pic>
      <p:pic>
        <p:nvPicPr>
          <p:cNvPr id="25" name="Picture 24" descr="grass.jpg"/>
          <p:cNvPicPr>
            <a:picLocks noChangeAspect="1"/>
          </p:cNvPicPr>
          <p:nvPr userDrawn="1"/>
        </p:nvPicPr>
        <p:blipFill>
          <a:blip r:embed="rId13" cstate="print"/>
          <a:stretch>
            <a:fillRect/>
          </a:stretch>
        </p:blipFill>
        <p:spPr>
          <a:xfrm>
            <a:off x="4876801" y="6019800"/>
            <a:ext cx="1631951" cy="833438"/>
          </a:xfrm>
          <a:prstGeom prst="rect">
            <a:avLst/>
          </a:prstGeom>
          <a:effectLst>
            <a:outerShdw blurRad="101600" dist="88900" dir="16200000" rotWithShape="0">
              <a:prstClr val="black">
                <a:alpha val="40000"/>
              </a:prstClr>
            </a:outerShdw>
          </a:effectLst>
        </p:spPr>
      </p:pic>
      <p:pic>
        <p:nvPicPr>
          <p:cNvPr id="26" name="Picture 25" descr="grass.jpg"/>
          <p:cNvPicPr>
            <a:picLocks noChangeAspect="1"/>
          </p:cNvPicPr>
          <p:nvPr userDrawn="1"/>
        </p:nvPicPr>
        <p:blipFill>
          <a:blip r:embed="rId13" cstate="print"/>
          <a:stretch>
            <a:fillRect/>
          </a:stretch>
        </p:blipFill>
        <p:spPr>
          <a:xfrm>
            <a:off x="8934451" y="6024564"/>
            <a:ext cx="1631949" cy="833437"/>
          </a:xfrm>
          <a:prstGeom prst="rect">
            <a:avLst/>
          </a:prstGeom>
          <a:effectLst>
            <a:outerShdw blurRad="101600" dist="88900" dir="16200000" rotWithShape="0">
              <a:prstClr val="black">
                <a:alpha val="40000"/>
              </a:prstClr>
            </a:outerShdw>
          </a:effectLst>
        </p:spPr>
      </p:pic>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4B7AE159-1842-4519-9FD0-7CB02EFF12B8}" type="slidenum">
              <a:rPr lang="en-US"/>
              <a:pPr>
                <a:defRPr/>
              </a:pPr>
              <a:t>‹#›</a:t>
            </a:fld>
            <a:endParaRPr lang="en-US"/>
          </a:p>
        </p:txBody>
      </p:sp>
      <p:sp>
        <p:nvSpPr>
          <p:cNvPr id="20" name="Text Box 9"/>
          <p:cNvSpPr txBox="1">
            <a:spLocks noChangeArrowheads="1"/>
          </p:cNvSpPr>
          <p:nvPr userDrawn="1"/>
        </p:nvSpPr>
        <p:spPr bwMode="auto">
          <a:xfrm>
            <a:off x="11379201" y="6324600"/>
            <a:ext cx="776817" cy="336550"/>
          </a:xfrm>
          <a:prstGeom prst="rect">
            <a:avLst/>
          </a:prstGeom>
          <a:noFill/>
          <a:ln w="28575">
            <a:noFill/>
            <a:miter lim="800000"/>
            <a:headEnd/>
            <a:tailEnd/>
          </a:ln>
          <a:effectLst>
            <a:outerShdw dist="17961" dir="2700000" algn="ctr" rotWithShape="0">
              <a:schemeClr val="tx1"/>
            </a:outerShdw>
          </a:effectLst>
        </p:spPr>
        <p:txBody>
          <a:bodyPr lIns="90488" tIns="44450" rIns="90488" bIns="44450">
            <a:spAutoFit/>
          </a:bodyPr>
          <a:lstStyle/>
          <a:p>
            <a:pPr fontAlgn="auto">
              <a:spcBef>
                <a:spcPct val="50000"/>
              </a:spcBef>
              <a:spcAft>
                <a:spcPts val="0"/>
              </a:spcAft>
              <a:buClr>
                <a:schemeClr val="accent1"/>
              </a:buClr>
              <a:buSzPct val="75000"/>
              <a:buFont typeface="Monotype Sorts" pitchFamily="2" charset="2"/>
              <a:buNone/>
              <a:defRPr/>
            </a:pPr>
            <a:r>
              <a:rPr lang="en-US" sz="1500" dirty="0">
                <a:solidFill>
                  <a:schemeClr val="bg1"/>
                </a:solidFill>
              </a:rPr>
              <a:t> </a:t>
            </a:r>
            <a:fld id="{DD02910C-A51C-4C84-9A75-4FA4F0556025}" type="slidenum">
              <a:rPr lang="en-US" sz="1600">
                <a:solidFill>
                  <a:schemeClr val="bg1"/>
                </a:solidFill>
              </a:rPr>
              <a:pPr fontAlgn="auto">
                <a:spcBef>
                  <a:spcPct val="50000"/>
                </a:spcBef>
                <a:spcAft>
                  <a:spcPts val="0"/>
                </a:spcAft>
                <a:buClr>
                  <a:schemeClr val="accent1"/>
                </a:buClr>
                <a:buSzPct val="75000"/>
                <a:buFont typeface="Monotype Sorts" pitchFamily="2" charset="2"/>
                <a:buNone/>
                <a:defRPr/>
              </a:pPr>
              <a:t>‹#›</a:t>
            </a:fld>
            <a:endParaRPr lang="en-US" sz="1600" dirty="0">
              <a:solidFill>
                <a:schemeClr val="bg1"/>
              </a:solidFill>
            </a:endParaRPr>
          </a:p>
        </p:txBody>
      </p:sp>
      <p:pic>
        <p:nvPicPr>
          <p:cNvPr id="40" name="Picture 39" descr="grass.jpg"/>
          <p:cNvPicPr>
            <a:picLocks noChangeAspect="1"/>
          </p:cNvPicPr>
          <p:nvPr userDrawn="1"/>
        </p:nvPicPr>
        <p:blipFill>
          <a:blip r:embed="rId13" cstate="print"/>
          <a:stretch>
            <a:fillRect/>
          </a:stretch>
        </p:blipFill>
        <p:spPr>
          <a:xfrm>
            <a:off x="6502401" y="6019800"/>
            <a:ext cx="1631951" cy="833438"/>
          </a:xfrm>
          <a:prstGeom prst="rect">
            <a:avLst/>
          </a:prstGeom>
          <a:effectLst>
            <a:outerShdw blurRad="101600" dist="88900" dir="16200000" rotWithShape="0">
              <a:prstClr val="black">
                <a:alpha val="40000"/>
              </a:prstClr>
            </a:outerShdw>
          </a:effectLst>
        </p:spPr>
      </p:pic>
      <p:pic>
        <p:nvPicPr>
          <p:cNvPr id="41" name="Picture 40" descr="grass.jpg"/>
          <p:cNvPicPr>
            <a:picLocks noChangeAspect="1"/>
          </p:cNvPicPr>
          <p:nvPr userDrawn="1"/>
        </p:nvPicPr>
        <p:blipFill>
          <a:blip r:embed="rId13" cstate="print"/>
          <a:srcRect l="19104" r="31114"/>
          <a:stretch>
            <a:fillRect/>
          </a:stretch>
        </p:blipFill>
        <p:spPr>
          <a:xfrm>
            <a:off x="8128000" y="6019800"/>
            <a:ext cx="812800" cy="833438"/>
          </a:xfrm>
          <a:prstGeom prst="rect">
            <a:avLst/>
          </a:prstGeom>
          <a:effectLst>
            <a:outerShdw blurRad="101600" dist="88900" dir="16200000" rotWithShape="0">
              <a:prstClr val="black">
                <a:alpha val="40000"/>
              </a:prstClr>
            </a:outerShdw>
          </a:effectLst>
        </p:spPr>
      </p:pic>
      <p:pic>
        <p:nvPicPr>
          <p:cNvPr id="1039" name="Picture 28" descr="grass.jpg"/>
          <p:cNvPicPr>
            <a:picLocks noChangeAspect="1"/>
          </p:cNvPicPr>
          <p:nvPr userDrawn="1"/>
        </p:nvPicPr>
        <p:blipFill>
          <a:blip r:embed="rId13" cstate="print"/>
          <a:srcRect r="43970"/>
          <a:stretch>
            <a:fillRect/>
          </a:stretch>
        </p:blipFill>
        <p:spPr bwMode="auto">
          <a:xfrm>
            <a:off x="0" y="6019800"/>
            <a:ext cx="914400" cy="833438"/>
          </a:xfrm>
          <a:prstGeom prst="rect">
            <a:avLst/>
          </a:prstGeom>
          <a:noFill/>
          <a:ln w="9525">
            <a:noFill/>
            <a:miter lim="800000"/>
            <a:headEnd/>
            <a:tailEnd/>
          </a:ln>
        </p:spPr>
      </p:pic>
      <p:pic>
        <p:nvPicPr>
          <p:cNvPr id="31" name="Picture 30" descr="dirt2.jpg"/>
          <p:cNvPicPr>
            <a:picLocks noChangeAspect="1"/>
          </p:cNvPicPr>
          <p:nvPr userDrawn="1"/>
        </p:nvPicPr>
        <p:blipFill>
          <a:blip r:embed="rId14" cstate="print"/>
          <a:srcRect b="39407"/>
          <a:stretch>
            <a:fillRect/>
          </a:stretch>
        </p:blipFill>
        <p:spPr>
          <a:xfrm rot="5400000">
            <a:off x="-529329" y="4531319"/>
            <a:ext cx="2057402" cy="1249761"/>
          </a:xfrm>
          <a:prstGeom prst="rect">
            <a:avLst/>
          </a:prstGeom>
          <a:ln>
            <a:noFill/>
          </a:ln>
          <a:effectLst>
            <a:softEdge rad="112500"/>
          </a:effectLst>
        </p:spPr>
      </p:pic>
      <p:sp>
        <p:nvSpPr>
          <p:cNvPr id="21" name="Text Box 8"/>
          <p:cNvSpPr txBox="1">
            <a:spLocks noChangeArrowheads="1"/>
          </p:cNvSpPr>
          <p:nvPr userDrawn="1"/>
        </p:nvSpPr>
        <p:spPr bwMode="auto">
          <a:xfrm>
            <a:off x="101600" y="6350001"/>
            <a:ext cx="6197600" cy="335989"/>
          </a:xfrm>
          <a:prstGeom prst="rect">
            <a:avLst/>
          </a:prstGeom>
          <a:noFill/>
          <a:ln w="28575">
            <a:noFill/>
            <a:miter lim="800000"/>
            <a:headEnd/>
            <a:tailEnd/>
          </a:ln>
          <a:effectLst>
            <a:outerShdw dist="17961" dir="2700000" algn="ctr" rotWithShape="0">
              <a:schemeClr val="tx1"/>
            </a:outerShdw>
          </a:effectLst>
        </p:spPr>
        <p:txBody>
          <a:bodyPr wrap="square" lIns="90488" tIns="44450" rIns="90488" bIns="44450">
            <a:spAutoFit/>
          </a:bodyPr>
          <a:lstStyle/>
          <a:p>
            <a:pPr fontAlgn="auto">
              <a:spcBef>
                <a:spcPct val="50000"/>
              </a:spcBef>
              <a:spcAft>
                <a:spcPts val="0"/>
              </a:spcAft>
              <a:buClr>
                <a:schemeClr val="accent1"/>
              </a:buClr>
              <a:buSzPct val="75000"/>
              <a:buFont typeface="Monotype Sorts" pitchFamily="2" charset="2"/>
              <a:buNone/>
              <a:defRPr/>
            </a:pPr>
            <a:r>
              <a:rPr lang="en-US" sz="1600" dirty="0">
                <a:solidFill>
                  <a:schemeClr val="bg1"/>
                </a:solidFill>
              </a:rPr>
              <a:t>Redmond</a:t>
            </a:r>
            <a:r>
              <a:rPr lang="en-US" sz="1600" baseline="0" dirty="0">
                <a:solidFill>
                  <a:schemeClr val="bg1"/>
                </a:solidFill>
              </a:rPr>
              <a:t> West Little League </a:t>
            </a:r>
            <a:r>
              <a:rPr lang="en-US" sz="1600" dirty="0">
                <a:solidFill>
                  <a:schemeClr val="bg1"/>
                </a:solidFill>
              </a:rPr>
              <a:t>Safety Training</a:t>
            </a:r>
          </a:p>
        </p:txBody>
      </p:sp>
      <p:pic>
        <p:nvPicPr>
          <p:cNvPr id="37" name="Picture 36" descr="dirt2.jpg"/>
          <p:cNvPicPr>
            <a:picLocks noChangeAspect="1"/>
          </p:cNvPicPr>
          <p:nvPr userDrawn="1"/>
        </p:nvPicPr>
        <p:blipFill>
          <a:blip r:embed="rId14" cstate="print"/>
          <a:srcRect b="39407"/>
          <a:stretch>
            <a:fillRect/>
          </a:stretch>
        </p:blipFill>
        <p:spPr>
          <a:xfrm rot="5400000">
            <a:off x="-529329" y="1559521"/>
            <a:ext cx="2057402" cy="1249761"/>
          </a:xfrm>
          <a:prstGeom prst="rect">
            <a:avLst/>
          </a:prstGeom>
          <a:ln>
            <a:noFill/>
          </a:ln>
          <a:effectLst>
            <a:softEdge rad="112500"/>
          </a:effectLst>
        </p:spPr>
      </p:pic>
      <p:pic>
        <p:nvPicPr>
          <p:cNvPr id="28" name="Picture 27" descr="dirt2.jpg"/>
          <p:cNvPicPr>
            <a:picLocks noChangeAspect="1"/>
          </p:cNvPicPr>
          <p:nvPr userDrawn="1"/>
        </p:nvPicPr>
        <p:blipFill>
          <a:blip r:embed="rId14" cstate="print"/>
          <a:srcRect b="39407"/>
          <a:stretch>
            <a:fillRect/>
          </a:stretch>
        </p:blipFill>
        <p:spPr>
          <a:xfrm rot="5400000">
            <a:off x="-529329" y="2778721"/>
            <a:ext cx="2057402" cy="1249761"/>
          </a:xfrm>
          <a:prstGeom prst="rect">
            <a:avLst/>
          </a:prstGeom>
          <a:ln>
            <a:noFill/>
          </a:ln>
          <a:effectLst>
            <a:softEdge rad="112500"/>
          </a:effectLst>
        </p:spPr>
      </p:pic>
      <p:cxnSp>
        <p:nvCxnSpPr>
          <p:cNvPr id="33" name="Straight Connector 32"/>
          <p:cNvCxnSpPr/>
          <p:nvPr userDrawn="1"/>
        </p:nvCxnSpPr>
        <p:spPr>
          <a:xfrm rot="16200000" flipH="1" flipV="1">
            <a:off x="-1949615" y="3649301"/>
            <a:ext cx="4725197" cy="17396"/>
          </a:xfrm>
          <a:prstGeom prst="line">
            <a:avLst/>
          </a:prstGeom>
          <a:ln w="76200">
            <a:solidFill>
              <a:schemeClr val="bg1"/>
            </a:solidFill>
          </a:ln>
          <a:effectLst>
            <a:glow rad="63500">
              <a:schemeClr val="bg1">
                <a:alpha val="40000"/>
              </a:schemeClr>
            </a:glow>
          </a:effectLst>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04" y="48780"/>
            <a:ext cx="2349795" cy="1074609"/>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69"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4000" b="1" kern="1200">
          <a:solidFill>
            <a:schemeClr val="tx1"/>
          </a:solidFill>
          <a:effectLst/>
          <a:latin typeface="+mj-lt"/>
          <a:ea typeface="+mj-ea"/>
          <a:cs typeface="+mj-cs"/>
        </a:defRPr>
      </a:lvl1pPr>
      <a:lvl2pPr algn="l" rtl="0" eaLnBrk="0" fontAlgn="base" hangingPunct="0">
        <a:spcBef>
          <a:spcPct val="0"/>
        </a:spcBef>
        <a:spcAft>
          <a:spcPct val="0"/>
        </a:spcAft>
        <a:defRPr sz="4100" b="1">
          <a:solidFill>
            <a:srgbClr val="00B050"/>
          </a:solidFill>
          <a:latin typeface="Lucida Sans Unicode" pitchFamily="34" charset="0"/>
        </a:defRPr>
      </a:lvl2pPr>
      <a:lvl3pPr algn="l" rtl="0" eaLnBrk="0" fontAlgn="base" hangingPunct="0">
        <a:spcBef>
          <a:spcPct val="0"/>
        </a:spcBef>
        <a:spcAft>
          <a:spcPct val="0"/>
        </a:spcAft>
        <a:defRPr sz="4100" b="1">
          <a:solidFill>
            <a:srgbClr val="00B050"/>
          </a:solidFill>
          <a:latin typeface="Lucida Sans Unicode" pitchFamily="34" charset="0"/>
        </a:defRPr>
      </a:lvl3pPr>
      <a:lvl4pPr algn="l" rtl="0" eaLnBrk="0" fontAlgn="base" hangingPunct="0">
        <a:spcBef>
          <a:spcPct val="0"/>
        </a:spcBef>
        <a:spcAft>
          <a:spcPct val="0"/>
        </a:spcAft>
        <a:defRPr sz="4100" b="1">
          <a:solidFill>
            <a:srgbClr val="00B050"/>
          </a:solidFill>
          <a:latin typeface="Lucida Sans Unicode" pitchFamily="34" charset="0"/>
        </a:defRPr>
      </a:lvl4pPr>
      <a:lvl5pPr algn="l" rtl="0" eaLnBrk="0" fontAlgn="base" hangingPunct="0">
        <a:spcBef>
          <a:spcPct val="0"/>
        </a:spcBef>
        <a:spcAft>
          <a:spcPct val="0"/>
        </a:spcAft>
        <a:defRPr sz="4100" b="1">
          <a:solidFill>
            <a:srgbClr val="00B050"/>
          </a:solidFill>
          <a:latin typeface="Lucida Sans Unicode" pitchFamily="34" charset="0"/>
        </a:defRPr>
      </a:lvl5pPr>
      <a:lvl6pPr marL="457200" algn="l" rtl="0" fontAlgn="base">
        <a:spcBef>
          <a:spcPct val="0"/>
        </a:spcBef>
        <a:spcAft>
          <a:spcPct val="0"/>
        </a:spcAft>
        <a:defRPr sz="4100" b="1">
          <a:solidFill>
            <a:srgbClr val="00B050"/>
          </a:solidFill>
          <a:latin typeface="Lucida Sans Unicode" pitchFamily="34" charset="0"/>
        </a:defRPr>
      </a:lvl6pPr>
      <a:lvl7pPr marL="914400" algn="l" rtl="0" fontAlgn="base">
        <a:spcBef>
          <a:spcPct val="0"/>
        </a:spcBef>
        <a:spcAft>
          <a:spcPct val="0"/>
        </a:spcAft>
        <a:defRPr sz="4100" b="1">
          <a:solidFill>
            <a:srgbClr val="00B050"/>
          </a:solidFill>
          <a:latin typeface="Lucida Sans Unicode" pitchFamily="34" charset="0"/>
        </a:defRPr>
      </a:lvl7pPr>
      <a:lvl8pPr marL="1371600" algn="l" rtl="0" fontAlgn="base">
        <a:spcBef>
          <a:spcPct val="0"/>
        </a:spcBef>
        <a:spcAft>
          <a:spcPct val="0"/>
        </a:spcAft>
        <a:defRPr sz="4100" b="1">
          <a:solidFill>
            <a:srgbClr val="00B050"/>
          </a:solidFill>
          <a:latin typeface="Lucida Sans Unicode" pitchFamily="34" charset="0"/>
        </a:defRPr>
      </a:lvl8pPr>
      <a:lvl9pPr marL="1828800" algn="l" rtl="0" fontAlgn="base">
        <a:spcBef>
          <a:spcPct val="0"/>
        </a:spcBef>
        <a:spcAft>
          <a:spcPct val="0"/>
        </a:spcAft>
        <a:defRPr sz="4100" b="1">
          <a:solidFill>
            <a:srgbClr val="00B050"/>
          </a:solidFill>
          <a:latin typeface="Lucida Sans Unicode" pitchFamily="34" charset="0"/>
        </a:defRPr>
      </a:lvl9pPr>
      <a:extLst/>
    </p:titleStyle>
    <p:bodyStyle>
      <a:lvl1pPr marL="365125" indent="-255588" algn="l" rtl="0" eaLnBrk="0" fontAlgn="base" hangingPunct="0">
        <a:spcBef>
          <a:spcPts val="400"/>
        </a:spcBef>
        <a:spcAft>
          <a:spcPct val="0"/>
        </a:spcAft>
        <a:buClr>
          <a:srgbClr val="39639D"/>
        </a:buClr>
        <a:buSzPct val="135000"/>
        <a:buBlip>
          <a:blip r:embed="rId16"/>
        </a:buBlip>
        <a:defRPr sz="2700" b="1" kern="1200">
          <a:solidFill>
            <a:srgbClr val="009900"/>
          </a:solidFill>
          <a:latin typeface="+mn-lt"/>
          <a:ea typeface="+mn-ea"/>
          <a:cs typeface="+mn-cs"/>
        </a:defRPr>
      </a:lvl1pPr>
      <a:lvl2pPr marL="620713" indent="-228600" algn="l" rtl="0" eaLnBrk="0" fontAlgn="base" hangingPunct="0">
        <a:spcBef>
          <a:spcPts val="325"/>
        </a:spcBef>
        <a:spcAft>
          <a:spcPct val="0"/>
        </a:spcAft>
        <a:buClr>
          <a:srgbClr val="009900"/>
        </a:buClr>
        <a:buSzPct val="80000"/>
        <a:buFont typeface="Wingdings" pitchFamily="2" charset="2"/>
        <a:buChar char="v"/>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009900"/>
        </a:buClr>
        <a:buSzPct val="80000"/>
        <a:buFont typeface="Lucida Sans Unicode" pitchFamily="34" charset="0"/>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009900"/>
        </a:buClr>
        <a:buSzPct val="80000"/>
        <a:buFont typeface="Arial" pitchFamily="34" charset="0"/>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009900"/>
        </a:buClr>
        <a:buSzPct val="80000"/>
        <a:buFont typeface="Arial" pitchFamily="34" charset="0"/>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president@redwestLL.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headsup/youthsports/training/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afety@redwest.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2"/>
            <a:ext cx="10363200" cy="4038598"/>
          </a:xfrm>
        </p:spPr>
        <p:txBody>
          <a:bodyPr>
            <a:normAutofit/>
          </a:bodyPr>
          <a:lstStyle/>
          <a:p>
            <a:pPr algn="ctr"/>
            <a:r>
              <a:rPr lang="en-US" dirty="0"/>
              <a:t>Manager &amp; Coach </a:t>
            </a:r>
            <a:br>
              <a:rPr lang="en-US" dirty="0"/>
            </a:br>
            <a:r>
              <a:rPr lang="en-US"/>
              <a:t>Safety Training 2019</a:t>
            </a:r>
            <a:br>
              <a:rPr lang="en-US" dirty="0"/>
            </a:br>
            <a:br>
              <a:rPr lang="en-US" dirty="0"/>
            </a:br>
            <a:r>
              <a:rPr lang="en-US" sz="2400" dirty="0"/>
              <a:t>Navigation:  Use page up/down or arrow keys to move between slides.  Press “Esc” to exit the slideshow.</a:t>
            </a:r>
            <a:endParaRPr lang="en-US" dirty="0"/>
          </a:p>
        </p:txBody>
      </p:sp>
    </p:spTree>
    <p:extLst>
      <p:ext uri="{BB962C8B-B14F-4D97-AF65-F5344CB8AC3E}">
        <p14:creationId xmlns:p14="http://schemas.microsoft.com/office/powerpoint/2010/main" val="405867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914400"/>
            <a:ext cx="9144000" cy="4815840"/>
          </a:xfrm>
        </p:spPr>
        <p:txBody>
          <a:bodyPr>
            <a:normAutofit fontScale="62500" lnSpcReduction="20000"/>
          </a:bodyPr>
          <a:lstStyle/>
          <a:p>
            <a:r>
              <a:rPr lang="en-US" b="1" dirty="0"/>
              <a:t>Unsafe Conditions and equipment</a:t>
            </a:r>
          </a:p>
          <a:p>
            <a:endParaRPr lang="en-US" dirty="0"/>
          </a:p>
          <a:p>
            <a:r>
              <a:rPr lang="en-US" dirty="0"/>
              <a:t>The manager or a coach must inspect the team’s and players’ gear, as well as the playing field, prior to any scheduled practice or game to determine fitness for play.  If any condition poses a threat to safety, the condition must be resolved before play begins.  Similarly, play should be terminated immediately if changing conditions make continued play unsafe.  </a:t>
            </a:r>
          </a:p>
          <a:p>
            <a:r>
              <a:rPr lang="en-US" dirty="0"/>
              <a:t>Helmets should not be painted or have stickers applied unless approved by the manufacture.  An approval letter must be supplied to the umpire.</a:t>
            </a:r>
          </a:p>
          <a:p>
            <a:r>
              <a:rPr lang="en-US" dirty="0"/>
              <a:t>Bats must have the USA Bat logo or be wood to be used in any event.</a:t>
            </a:r>
          </a:p>
          <a:p>
            <a:endParaRPr lang="en-US" dirty="0"/>
          </a:p>
          <a:p>
            <a:pPr lvl="0"/>
            <a:r>
              <a:rPr lang="en-US" i="1" dirty="0"/>
              <a:t>In the Event of Lightning or Thunder</a:t>
            </a:r>
            <a:r>
              <a:rPr lang="en-US" i="1" u="sng" dirty="0"/>
              <a:t>!</a:t>
            </a:r>
          </a:p>
          <a:p>
            <a:pPr marL="0" indent="0">
              <a:buNone/>
            </a:pPr>
            <a:r>
              <a:rPr lang="en-US" dirty="0"/>
              <a:t> </a:t>
            </a:r>
          </a:p>
          <a:p>
            <a:r>
              <a:rPr lang="en-US" dirty="0"/>
              <a:t>While relatively uncommon in the Pacific Northwest, if lightning is visible or distant thunder exceeds the volume of normal conversation, play </a:t>
            </a:r>
            <a:r>
              <a:rPr lang="en-US" u="sng" dirty="0"/>
              <a:t>MUST</a:t>
            </a:r>
            <a:r>
              <a:rPr lang="en-US" dirty="0"/>
              <a:t> be discontinued for at least 30 consecutive minutes of no lightning or thunder.  During this time, players shall be evacuated to vehicles or other safe areas, avoiding metal fencing (including dugouts) and wooded areas. This requirement is </a:t>
            </a:r>
            <a:r>
              <a:rPr lang="en-US" u="sng" dirty="0"/>
              <a:t>MANDATORY</a:t>
            </a:r>
            <a:r>
              <a:rPr lang="en-US" dirty="0"/>
              <a:t> and will be enforced by the manager at practice or before the Umpire arrives and the Umpire of the game once he is at the field.</a:t>
            </a:r>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02060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92500" lnSpcReduction="20000"/>
          </a:bodyPr>
          <a:lstStyle/>
          <a:p>
            <a:r>
              <a:rPr lang="en-US" b="1" dirty="0"/>
              <a:t>Reporting Safety Risks</a:t>
            </a:r>
          </a:p>
          <a:p>
            <a:endParaRPr lang="en-US" dirty="0"/>
          </a:p>
          <a:p>
            <a:r>
              <a:rPr lang="en-US" dirty="0"/>
              <a:t>Managers are expected to report any unsafe conditions that pertain to fields or facilities to our League’s Fields Coordinator and Safety officer.  Likewise, managers shall seek to replace any unsafe equipment without delay by coordinating with our League’s Equipment Coordinator. Known safety risks besides those involving fields or equipment should be brought to the attention of the Safety Officer or, if pertaining to the conduct of other League volunteers, the League’s President, Safety Officer and as needed the Player Agent shall become involved. </a:t>
            </a:r>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63407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371600"/>
            <a:ext cx="9144000" cy="4495800"/>
          </a:xfrm>
        </p:spPr>
        <p:txBody>
          <a:bodyPr>
            <a:normAutofit fontScale="77500" lnSpcReduction="20000"/>
          </a:bodyPr>
          <a:lstStyle/>
          <a:p>
            <a:r>
              <a:rPr lang="en-US" b="1" dirty="0"/>
              <a:t>Adult Supervision </a:t>
            </a:r>
          </a:p>
          <a:p>
            <a:pPr marL="0" indent="0">
              <a:buNone/>
            </a:pPr>
            <a:r>
              <a:rPr lang="en-US" dirty="0"/>
              <a:t> </a:t>
            </a:r>
          </a:p>
          <a:p>
            <a:r>
              <a:rPr lang="en-US" dirty="0"/>
              <a:t>No less than two approved volunteer adults should attend every team event from beginning to end.  A manager or coach who needs to deal with an emergency must focus on an injured player and is for that reason unable to supervise the other children.  A second adult is needed to provide this support. A cell phone shall be available at all contacts for emergency purposes. </a:t>
            </a:r>
          </a:p>
          <a:p>
            <a:pPr marL="0" indent="0">
              <a:buNone/>
            </a:pPr>
            <a:r>
              <a:rPr lang="en-US" dirty="0"/>
              <a:t> </a:t>
            </a:r>
          </a:p>
          <a:p>
            <a:r>
              <a:rPr lang="en-US" b="1" dirty="0"/>
              <a:t>Safety Guidelines</a:t>
            </a:r>
          </a:p>
          <a:p>
            <a:endParaRPr lang="en-US" dirty="0"/>
          </a:p>
          <a:p>
            <a:r>
              <a:rPr lang="en-US" dirty="0"/>
              <a:t>A list of “common sense” safety guidelines that are contained in Appendix D of the League Safety Plan.  Managers are expected to know and follow these guidelines throughout the season. </a:t>
            </a:r>
          </a:p>
          <a:p>
            <a:endParaRPr lang="en-US"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49186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92500" lnSpcReduction="10000"/>
          </a:bodyPr>
          <a:lstStyle/>
          <a:p>
            <a:pPr lvl="0"/>
            <a:r>
              <a:rPr lang="en-US" dirty="0"/>
              <a:t>Track Injuries</a:t>
            </a:r>
          </a:p>
          <a:p>
            <a:pPr marL="0" indent="0">
              <a:buNone/>
            </a:pPr>
            <a:r>
              <a:rPr lang="en-US" dirty="0"/>
              <a:t> </a:t>
            </a:r>
          </a:p>
          <a:p>
            <a:pPr marL="365125" lvl="1" indent="-255588">
              <a:spcBef>
                <a:spcPts val="400"/>
              </a:spcBef>
              <a:buClr>
                <a:srgbClr val="39639D"/>
              </a:buClr>
              <a:buSzPct val="135000"/>
              <a:buBlip>
                <a:blip r:embed="rId3"/>
              </a:buBlip>
            </a:pPr>
            <a:r>
              <a:rPr lang="en-US" sz="2700" b="1" dirty="0">
                <a:solidFill>
                  <a:srgbClr val="009900"/>
                </a:solidFill>
                <a:latin typeface="Lucida Sans Unicode" panose="020B0602030504020204" pitchFamily="34" charset="0"/>
                <a:cs typeface="Lucida Sans Unicode" panose="020B0602030504020204" pitchFamily="34" charset="0"/>
              </a:rPr>
              <a:t>Managers will report injuries to the Safety Officer within 24 hours of any incident by submission to the Safety Officer of a League Incident Injury Tracking form for each incident. Incident forms shall be retained for Little League use only in order to report safety hazards or unsafe practices, and to contribute to ideas about how to improve League safety in the future. Managers that fail to report injuries shall be subject to disciplinary action. </a:t>
            </a:r>
          </a:p>
          <a:p>
            <a:pPr marL="0" indent="0">
              <a:buNone/>
            </a:pPr>
            <a:endParaRPr lang="en-US" dirty="0"/>
          </a:p>
          <a:p>
            <a:pPr marL="109537" indent="0">
              <a:buNone/>
            </a:pPr>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268529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143000"/>
            <a:ext cx="9144000" cy="5105400"/>
          </a:xfrm>
        </p:spPr>
        <p:txBody>
          <a:bodyPr>
            <a:normAutofit fontScale="40000" lnSpcReduction="20000"/>
          </a:bodyPr>
          <a:lstStyle/>
          <a:p>
            <a:r>
              <a:rPr lang="en-US" sz="6000" dirty="0"/>
              <a:t>Accident Reports (cont’d)</a:t>
            </a:r>
          </a:p>
          <a:p>
            <a:pPr marL="109537" indent="0">
              <a:buNone/>
            </a:pPr>
            <a:endParaRPr lang="en-US" sz="5000" dirty="0"/>
          </a:p>
          <a:p>
            <a:pPr lvl="0"/>
            <a:r>
              <a:rPr lang="en-US" sz="6000" dirty="0">
                <a:latin typeface="+mj-lt"/>
              </a:rPr>
              <a:t>Report Potential Claims- </a:t>
            </a:r>
            <a:r>
              <a:rPr lang="en-US" sz="6000" dirty="0">
                <a:latin typeface="+mj-lt"/>
                <a:cs typeface="Lucida Sans Unicode" panose="020B0602030504020204" pitchFamily="34" charset="0"/>
              </a:rPr>
              <a:t>In the event of an injury that may result in an insurance claim, Little League provides insurance that is secondary to a family’s own medical insurance, if any. If a player suffers an injury during a team contact that warrants medical care, Managers shall notify the Safety Officer and </a:t>
            </a:r>
            <a:r>
              <a:rPr lang="en-US" sz="6000" u="sng" dirty="0">
                <a:latin typeface="+mj-lt"/>
                <a:cs typeface="Lucida Sans Unicode" panose="020B0602030504020204" pitchFamily="34" charset="0"/>
              </a:rPr>
              <a:t>have the parent and the Manager fill out their respective parts</a:t>
            </a:r>
            <a:r>
              <a:rPr lang="en-US" sz="6000" dirty="0">
                <a:latin typeface="+mj-lt"/>
                <a:cs typeface="Lucida Sans Unicode" panose="020B0602030504020204" pitchFamily="34" charset="0"/>
              </a:rPr>
              <a:t> of the insurance related claim form called “Accident Notification” Form. After completion, the form shall be submitted to the Safety Officer who shall then forward it to District 9 and to Little League International for processing. Accident Notification forms MUST be completed within 90 days of the injury.</a:t>
            </a:r>
          </a:p>
        </p:txBody>
      </p:sp>
      <p:sp>
        <p:nvSpPr>
          <p:cNvPr id="4" name="Title 3"/>
          <p:cNvSpPr>
            <a:spLocks noGrp="1"/>
          </p:cNvSpPr>
          <p:nvPr>
            <p:ph type="title"/>
          </p:nvPr>
        </p:nvSpPr>
        <p:spPr>
          <a:xfrm>
            <a:off x="2438400" y="0"/>
            <a:ext cx="9753600" cy="1143000"/>
          </a:xfrm>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377045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9144000" cy="4800600"/>
          </a:xfrm>
        </p:spPr>
        <p:txBody>
          <a:bodyPr>
            <a:normAutofit/>
          </a:bodyPr>
          <a:lstStyle/>
          <a:p>
            <a:r>
              <a:rPr lang="en-US" b="1" dirty="0"/>
              <a:t>Accident Reports (cont’d)</a:t>
            </a:r>
          </a:p>
          <a:p>
            <a:endParaRPr lang="en-US" b="1" dirty="0"/>
          </a:p>
          <a:p>
            <a:pPr marL="365125" lvl="1" indent="-255588">
              <a:spcBef>
                <a:spcPts val="400"/>
              </a:spcBef>
              <a:buClr>
                <a:srgbClr val="39639D"/>
              </a:buClr>
              <a:buSzPct val="135000"/>
              <a:buBlip>
                <a:blip r:embed="rId3"/>
              </a:buBlip>
            </a:pPr>
            <a:r>
              <a:rPr lang="en-US" sz="2700" b="1" dirty="0">
                <a:solidFill>
                  <a:srgbClr val="009900"/>
                </a:solidFill>
                <a:latin typeface="Lucida Sans Unicode" panose="020B0602030504020204" pitchFamily="34" charset="0"/>
                <a:cs typeface="Lucida Sans Unicode" panose="020B0602030504020204" pitchFamily="34" charset="0"/>
              </a:rPr>
              <a:t>Physician release- Players whose activities have been limited by a physician must present a doctor’s release to the Safety Officer prior to returning to full playing status.  Liability for all non-compliance with this requirement will lie with the player’s parents. Additionally non-compliance may result in the suspension of the manager, and the player.  </a:t>
            </a:r>
          </a:p>
          <a:p>
            <a:pPr marL="109537" indent="0">
              <a:buNone/>
            </a:pPr>
            <a:r>
              <a:rPr lang="en-US" dirty="0"/>
              <a:t> </a:t>
            </a:r>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429045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9144000" cy="4800600"/>
          </a:xfrm>
        </p:spPr>
        <p:txBody>
          <a:bodyPr>
            <a:normAutofit fontScale="92500" lnSpcReduction="10000"/>
          </a:bodyPr>
          <a:lstStyle/>
          <a:p>
            <a:pPr lvl="0"/>
            <a:r>
              <a:rPr lang="en-US" i="1" dirty="0"/>
              <a:t>About Head Injuries and Concussions! </a:t>
            </a:r>
          </a:p>
          <a:p>
            <a:pPr marL="0" indent="0">
              <a:buNone/>
            </a:pPr>
            <a:endParaRPr lang="en-US" dirty="0"/>
          </a:p>
          <a:p>
            <a:r>
              <a:rPr lang="en-US" dirty="0"/>
              <a:t>A player who sustains a head injury requires special attention. Not only shall the manager or coach follow the normal procedures for reporting the injury to the Safety Officer, but the parents of the Player shall be alerted immediately to both the injury and the need to monitor the child closely for the next succeeding 24 hours. It will be the decision of the parents to seek medical attention. Every parent should be encouraged to read the “Parent- Athlete Concussion Information” document found on the Safety page on the league’s website.</a:t>
            </a:r>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329727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62500" lnSpcReduction="20000"/>
          </a:bodyPr>
          <a:lstStyle/>
          <a:p>
            <a:r>
              <a:rPr lang="en-US" sz="3200" dirty="0"/>
              <a:t>First Aid Basic Training</a:t>
            </a:r>
          </a:p>
          <a:p>
            <a:endParaRPr lang="en-US" dirty="0"/>
          </a:p>
          <a:p>
            <a:r>
              <a:rPr lang="en-US" u="sng" dirty="0"/>
              <a:t>Avoidable Injuries</a:t>
            </a:r>
          </a:p>
          <a:p>
            <a:endParaRPr lang="en-US" dirty="0"/>
          </a:p>
          <a:p>
            <a:pPr lvl="0"/>
            <a:r>
              <a:rPr lang="en-US" dirty="0"/>
              <a:t>Do not permit bat swinging in the dugout or outside the batting cage (this includes the use of “batting sticks”). If there is a bat in the hand of a RWLL player, helmets will be on surrounding players. Teach players to be aware of their surroundings that no teammate or any other player is within striking distance when swinging the bat. </a:t>
            </a:r>
          </a:p>
          <a:p>
            <a:endParaRPr lang="en-US" dirty="0"/>
          </a:p>
          <a:p>
            <a:pPr lvl="0"/>
            <a:r>
              <a:rPr lang="en-US" dirty="0"/>
              <a:t>Teach players to only throw a baseball from one player to another when eye contact and or voice contact has been made.</a:t>
            </a:r>
          </a:p>
          <a:p>
            <a:endParaRPr lang="en-US" dirty="0"/>
          </a:p>
          <a:p>
            <a:pPr lvl="0"/>
            <a:r>
              <a:rPr lang="en-US" dirty="0"/>
              <a:t>Teach players to “turn away” (i.e., toward the catcher &amp; backstop) from a pitch that is going to hit them to avoid getting hit in the face, chest or groin area.</a:t>
            </a:r>
          </a:p>
          <a:p>
            <a:endParaRPr lang="en-US"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889325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495800"/>
          </a:xfrm>
        </p:spPr>
        <p:txBody>
          <a:bodyPr>
            <a:normAutofit fontScale="55000" lnSpcReduction="20000"/>
          </a:bodyPr>
          <a:lstStyle/>
          <a:p>
            <a:r>
              <a:rPr lang="en-US" sz="3600" dirty="0"/>
              <a:t>First Aid Basic Training</a:t>
            </a:r>
          </a:p>
          <a:p>
            <a:endParaRPr lang="en-US" dirty="0"/>
          </a:p>
          <a:p>
            <a:r>
              <a:rPr lang="en-US" u="sng" dirty="0"/>
              <a:t>Injury Assessment</a:t>
            </a:r>
          </a:p>
          <a:p>
            <a:endParaRPr lang="en-US" dirty="0"/>
          </a:p>
          <a:p>
            <a:r>
              <a:rPr lang="en-US" dirty="0"/>
              <a:t>1. Approach and form a general impression of player’s condition (hurt/not hurt) </a:t>
            </a:r>
          </a:p>
          <a:p>
            <a:r>
              <a:rPr lang="en-US" dirty="0"/>
              <a:t>2. Note the mechanism of injury (what hurt the player) </a:t>
            </a:r>
          </a:p>
          <a:p>
            <a:r>
              <a:rPr lang="en-US" dirty="0"/>
              <a:t>3. Check mental status (If unconscious call 911 and give short report of what happened) </a:t>
            </a:r>
          </a:p>
          <a:p>
            <a:r>
              <a:rPr lang="en-US" dirty="0"/>
              <a:t>4. Check for ABC’s (</a:t>
            </a:r>
            <a:r>
              <a:rPr lang="en-US" b="1" u="sng" dirty="0"/>
              <a:t>A</a:t>
            </a:r>
            <a:r>
              <a:rPr lang="en-US" dirty="0"/>
              <a:t>irway unobstructed, </a:t>
            </a:r>
            <a:r>
              <a:rPr lang="en-US" b="1" u="sng" dirty="0"/>
              <a:t>B</a:t>
            </a:r>
            <a:r>
              <a:rPr lang="en-US" dirty="0"/>
              <a:t>reathing in and out, </a:t>
            </a:r>
            <a:r>
              <a:rPr lang="en-US" b="1" u="sng" dirty="0"/>
              <a:t>C</a:t>
            </a:r>
            <a:r>
              <a:rPr lang="en-US" dirty="0"/>
              <a:t>irculation (pulse) is felt.</a:t>
            </a:r>
          </a:p>
          <a:p>
            <a:r>
              <a:rPr lang="en-US" dirty="0"/>
              <a:t>5. Observe Skin color (pink) and feel temperature (warm/dry; cool/clammy, etc.) </a:t>
            </a:r>
          </a:p>
          <a:p>
            <a:endParaRPr lang="en-US" u="sng" dirty="0"/>
          </a:p>
          <a:p>
            <a:r>
              <a:rPr lang="en-US" u="sng" dirty="0"/>
              <a:t>Bodily Fluid Protection</a:t>
            </a:r>
          </a:p>
          <a:p>
            <a:pPr marL="0" indent="0">
              <a:buNone/>
            </a:pPr>
            <a:r>
              <a:rPr lang="en-US" dirty="0"/>
              <a:t> </a:t>
            </a:r>
          </a:p>
          <a:p>
            <a:r>
              <a:rPr lang="en-US" dirty="0"/>
              <a:t>1. Always wear your rubber gloves when dealing with blood or any other bodily fluids on another person. These are provided in the first </a:t>
            </a:r>
            <a:r>
              <a:rPr lang="en-US"/>
              <a:t>aid kit.</a:t>
            </a:r>
            <a:endParaRPr lang="en-US" dirty="0"/>
          </a:p>
          <a:p>
            <a:r>
              <a:rPr lang="en-US" dirty="0"/>
              <a:t>2. Each score shack will contain a blood borne pathogen disinfectant spray bottle (Hypochlorite) that is used to kill all blood borne pathogens and disinfect the area and a bottle of water to generously flush the area.</a:t>
            </a:r>
          </a:p>
          <a:p>
            <a:endParaRPr lang="en-US"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328374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524000"/>
            <a:ext cx="9144000" cy="4187952"/>
          </a:xfrm>
        </p:spPr>
        <p:txBody>
          <a:bodyPr>
            <a:normAutofit fontScale="77500" lnSpcReduction="20000"/>
          </a:bodyPr>
          <a:lstStyle/>
          <a:p>
            <a:r>
              <a:rPr lang="en-US" sz="2900" dirty="0"/>
              <a:t>First Aid Basic Training- Initial Treatment of Common Injuries</a:t>
            </a:r>
          </a:p>
          <a:p>
            <a:endParaRPr lang="en-US" dirty="0"/>
          </a:p>
          <a:p>
            <a:r>
              <a:rPr lang="en-US" b="1" i="1" u="sng" dirty="0"/>
              <a:t>NOSE</a:t>
            </a:r>
            <a:r>
              <a:rPr lang="en-US" b="1" u="sng" dirty="0"/>
              <a:t> BLEEDS</a:t>
            </a:r>
            <a:r>
              <a:rPr lang="en-US" dirty="0"/>
              <a:t>: Pinch both nostrils together, leaning forward in a tripod position for 5 MINUTES. Place ice at the bridge of the nose. </a:t>
            </a:r>
          </a:p>
          <a:p>
            <a:endParaRPr lang="en-US" dirty="0"/>
          </a:p>
          <a:p>
            <a:r>
              <a:rPr lang="en-US" b="1" u="sng" dirty="0"/>
              <a:t>DISLOCATED FINGERS/JAMMED FINGERS</a:t>
            </a:r>
            <a:r>
              <a:rPr lang="en-US" dirty="0"/>
              <a:t>: Wrap ice on joint loosely to prevent further injury. Elevate injured area and have parents seek medical treatment. Dislocations are corrected in a hospital setting only, never in the field. </a:t>
            </a:r>
          </a:p>
          <a:p>
            <a:endParaRPr lang="en-US" b="1" u="sng" dirty="0"/>
          </a:p>
          <a:p>
            <a:r>
              <a:rPr lang="en-US" b="1" u="sng" dirty="0"/>
              <a:t>SPRAINS</a:t>
            </a:r>
            <a:r>
              <a:rPr lang="en-US" dirty="0"/>
              <a:t>: Point tenderness and swelling. Wrap ice above and below injury site and elevate above the heart. Continue with ice for next 24 hours. </a:t>
            </a:r>
          </a:p>
          <a:p>
            <a:endParaRPr lang="en-US"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355243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This training module provides an “overview” of the RWLL Safety Program. </a:t>
            </a:r>
          </a:p>
          <a:p>
            <a:pPr marL="109537" indent="0">
              <a:buNone/>
            </a:pPr>
            <a:endParaRPr lang="en-US" dirty="0"/>
          </a:p>
          <a:p>
            <a:pPr marL="109537" indent="0">
              <a:buNone/>
            </a:pPr>
            <a:r>
              <a:rPr lang="en-US" dirty="0"/>
              <a:t>It is not intended to be a substitute for reading and being familiar with the current “Safety Plan” which can be found the RWLL Website.</a:t>
            </a:r>
          </a:p>
        </p:txBody>
      </p:sp>
      <p:sp>
        <p:nvSpPr>
          <p:cNvPr id="3" name="Title 2"/>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3502546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85000" lnSpcReduction="10000"/>
          </a:bodyPr>
          <a:lstStyle/>
          <a:p>
            <a:r>
              <a:rPr lang="en-US" sz="2400" dirty="0"/>
              <a:t>First Aid Basic Training- Initial Treatment of Common Injuries</a:t>
            </a:r>
          </a:p>
          <a:p>
            <a:endParaRPr lang="en-US" sz="2000" dirty="0"/>
          </a:p>
          <a:p>
            <a:r>
              <a:rPr lang="en-US" sz="2000" u="sng" dirty="0"/>
              <a:t>STINGS/INSECT BITES</a:t>
            </a:r>
            <a:r>
              <a:rPr lang="en-US" sz="2000" dirty="0"/>
              <a:t>: Clean the area with mild antiseptic and apply ice with wrap. If it is a bee sting with the stinger still in skin, scrape the area with the edge of a stiff object like a credit card to remove the stinger. </a:t>
            </a:r>
          </a:p>
          <a:p>
            <a:endParaRPr lang="en-US" sz="2000" dirty="0"/>
          </a:p>
          <a:p>
            <a:r>
              <a:rPr lang="en-US" sz="2000" i="1" u="sng" dirty="0"/>
              <a:t>WARNING!</a:t>
            </a:r>
            <a:r>
              <a:rPr lang="en-US" sz="2000" u="sng" dirty="0"/>
              <a:t> We live in an area with Black Widow and Brown Recluse Spiders that can deliver a life-threating bite. If there is significant swelling, a change in behavior or a decreased Level of Consciousness- Call 911.</a:t>
            </a:r>
          </a:p>
          <a:p>
            <a:endParaRPr lang="en-US" sz="2000" u="sng" dirty="0"/>
          </a:p>
          <a:p>
            <a:r>
              <a:rPr lang="en-US" sz="2000" u="sng" dirty="0"/>
              <a:t>ANAPHYLATIC SHOCK</a:t>
            </a:r>
            <a:r>
              <a:rPr lang="en-US" sz="2000" dirty="0"/>
              <a:t>- Call 911. A reaction to something that the player is acutely allergic to that will cause a severe allergic reaction. Signs can be a flushed face and chest, trouble breathing and dizziness and can occur within seconds. The player or their parent(s) should carry an </a:t>
            </a:r>
            <a:r>
              <a:rPr lang="en-US" sz="2000" dirty="0" err="1"/>
              <a:t>epi</a:t>
            </a:r>
            <a:r>
              <a:rPr lang="en-US" sz="2000" dirty="0"/>
              <a:t>-pen (epinephrine) with them at all times and will know how/when to use it. Keep a watch on this/these players at all times.</a:t>
            </a:r>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0603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9144000" cy="4953000"/>
          </a:xfrm>
        </p:spPr>
        <p:txBody>
          <a:bodyPr>
            <a:normAutofit fontScale="92500" lnSpcReduction="10000"/>
          </a:bodyPr>
          <a:lstStyle/>
          <a:p>
            <a:r>
              <a:rPr lang="en-US" sz="2200" dirty="0"/>
              <a:t>First Aid Basic Training- Initial Treatment of Common Injuries</a:t>
            </a:r>
          </a:p>
          <a:p>
            <a:endParaRPr lang="en-US" sz="2000" dirty="0"/>
          </a:p>
          <a:p>
            <a:r>
              <a:rPr lang="en-US" sz="2000" u="sng" dirty="0"/>
              <a:t>BLEEDING</a:t>
            </a:r>
            <a:r>
              <a:rPr lang="en-US" sz="2000" dirty="0"/>
              <a:t>: Control or stop external bleeding, apply direct pressure dressings on site and elevate. Do not remove dressings once applied- apply additional dressings if needed. Call 911.</a:t>
            </a:r>
          </a:p>
          <a:p>
            <a:endParaRPr lang="en-US" sz="2000" dirty="0"/>
          </a:p>
          <a:p>
            <a:r>
              <a:rPr lang="en-US" sz="2000" u="sng" dirty="0"/>
              <a:t>FACE, EYES, TEETH AND THROAT</a:t>
            </a:r>
            <a:r>
              <a:rPr lang="en-US" sz="2000" dirty="0"/>
              <a:t>: These areas have a rich blood supply and will bleed a lot. If the trauma is to an eye or nearby area, do not put pressure on or manipulate the eye in any way. Cover both eyes with moist dressing (pour water on a 4x4 gauze) to minimize movement on the injured side. CALL 911. </a:t>
            </a:r>
          </a:p>
          <a:p>
            <a:endParaRPr lang="en-US" sz="2000" dirty="0"/>
          </a:p>
          <a:p>
            <a:r>
              <a:rPr lang="en-US" sz="2000" dirty="0"/>
              <a:t>If teeth are broken, apply direct pressure with dressings to the injury, collect and place any found teeth in a container/plastic bag with the persons own saliva. Always ensure that the player can breathe and have parents seek medical care or CALL 911 for emergency transport.</a:t>
            </a:r>
          </a:p>
          <a:p>
            <a:pPr marL="0" indent="0">
              <a:buNone/>
            </a:pPr>
            <a:r>
              <a:rPr lang="en-US" sz="2000" dirty="0"/>
              <a:t> </a:t>
            </a:r>
          </a:p>
          <a:p>
            <a:endParaRPr lang="en-US" sz="2000" u="sng"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2942113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9144000" cy="4953000"/>
          </a:xfrm>
        </p:spPr>
        <p:txBody>
          <a:bodyPr>
            <a:normAutofit/>
          </a:bodyPr>
          <a:lstStyle/>
          <a:p>
            <a:r>
              <a:rPr lang="en-US" sz="2000" dirty="0"/>
              <a:t>First Aid Basic Training- Initial Treatment of Common Injuries</a:t>
            </a:r>
          </a:p>
          <a:p>
            <a:pPr marL="0" indent="0">
              <a:buNone/>
            </a:pPr>
            <a:r>
              <a:rPr lang="en-US" sz="2000" dirty="0"/>
              <a:t> </a:t>
            </a:r>
          </a:p>
          <a:p>
            <a:r>
              <a:rPr lang="en-US" sz="2000" u="sng" dirty="0"/>
              <a:t>SEIZURES</a:t>
            </a:r>
            <a:r>
              <a:rPr lang="en-US" sz="2000" dirty="0"/>
              <a:t>: Know your players physical medical conditions, allergies and any medications. Seizures usually only last a few minutes at most. Because most seizures involve a vigorous twitching of the muscles they use up a lot of the body’s oxygen and can affect circulation causing the person to turn blue. Keep all objects away from the person and do not touch them. Once the seizure has stopped, the players muscles will relax and breathing will become fast and deep which will balance the reduced oxygen and circulation. </a:t>
            </a:r>
            <a:r>
              <a:rPr lang="en-US" sz="2000" u="sng" dirty="0"/>
              <a:t>Know if you have a diabetic player and make sure to have a discussion with their parent(s) regarding their medication schedule and ensure that they are good to go for each practice and game. </a:t>
            </a:r>
          </a:p>
          <a:p>
            <a:endParaRPr lang="en-US" sz="2000" u="sng"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29559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a:bodyPr>
          <a:lstStyle/>
          <a:p>
            <a:r>
              <a:rPr lang="en-US" sz="2000" dirty="0"/>
              <a:t>First Aid Basic Training- Initial Treatment of Common Injuries</a:t>
            </a:r>
          </a:p>
          <a:p>
            <a:endParaRPr lang="en-US" sz="2000" dirty="0"/>
          </a:p>
          <a:p>
            <a:r>
              <a:rPr lang="en-US" sz="2000" u="sng" dirty="0"/>
              <a:t>FRACTURES- VISIBLE AND SUSPECTED</a:t>
            </a:r>
            <a:r>
              <a:rPr lang="en-US" sz="2000" dirty="0"/>
              <a:t> Any suspected fracture (swelling, high level of pain, deformity and false motion) or visible fracture needs to be transported in a timely manner to a medical center with a pediatric orthopedic surgeon. Kids under the age of 16, growth plate fractures are most common and these injuries are especially common around the: wrist, elbow, knee and ankle, which require the attention of an orthopedic physician. </a:t>
            </a:r>
          </a:p>
          <a:p>
            <a:endParaRPr lang="en-US" sz="2000" dirty="0"/>
          </a:p>
          <a:p>
            <a:endParaRPr lang="en-US" sz="2000"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3553728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a:bodyPr>
          <a:lstStyle/>
          <a:p>
            <a:r>
              <a:rPr lang="en-US" sz="2000" dirty="0"/>
              <a:t>First Aid Basic Training- Initial Treatment of Common Injuries</a:t>
            </a:r>
          </a:p>
          <a:p>
            <a:endParaRPr lang="en-US" sz="2000" dirty="0"/>
          </a:p>
          <a:p>
            <a:r>
              <a:rPr lang="en-US" sz="2000" u="sng" dirty="0"/>
              <a:t>SHOCK</a:t>
            </a:r>
            <a:r>
              <a:rPr lang="en-US" sz="2000" dirty="0"/>
              <a:t> is a condition, especially children, in which may vital functions are slowed down or seriously depressed (pour body perfusion) after any injury especially FRACTURES or SEVERE BLEEDING. SYMPTOMS: weakness, pale, cold, clammy skin, rapid and or weak pulse, beads of perspiration on forehead/palms, nausea and irregular breathing. TREATING SHOCK by keeping victim warm and lying down, elevate feet if no neck/spine injury is evident. Keep victim’s airway open. If vomiting occurs, turn victims head to the side for discharge. If conscious, not nauseated and able to swallow, give small sips of water. </a:t>
            </a:r>
          </a:p>
          <a:p>
            <a:endParaRPr lang="en-US" sz="2000"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3883401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3000"/>
            <a:ext cx="9144000" cy="4568952"/>
          </a:xfrm>
        </p:spPr>
        <p:txBody>
          <a:bodyPr>
            <a:normAutofit fontScale="85000" lnSpcReduction="20000"/>
          </a:bodyPr>
          <a:lstStyle/>
          <a:p>
            <a:r>
              <a:rPr lang="en-US" sz="2400" dirty="0"/>
              <a:t>First Aid Basic Training- Initial Treatment of Common Injuries</a:t>
            </a:r>
          </a:p>
          <a:p>
            <a:endParaRPr lang="en-US" sz="2000" dirty="0"/>
          </a:p>
          <a:p>
            <a:r>
              <a:rPr lang="en-US" sz="2000" u="sng" dirty="0"/>
              <a:t>HEAT ILLNESSES </a:t>
            </a:r>
          </a:p>
          <a:p>
            <a:pPr marL="109537" indent="0">
              <a:buNone/>
            </a:pPr>
            <a:r>
              <a:rPr lang="en-US" sz="2000" dirty="0"/>
              <a:t> </a:t>
            </a:r>
          </a:p>
          <a:p>
            <a:pPr lvl="0"/>
            <a:r>
              <a:rPr lang="en-US" sz="2000" u="sng" dirty="0"/>
              <a:t>HEAT CRAMPS</a:t>
            </a:r>
            <a:r>
              <a:rPr lang="en-US" sz="2000" dirty="0"/>
              <a:t> (Stage 1 of Heat Illness) occur in the legs and stomach after exercise in high temperatures. Cramps are usually very painful and kids may feel even sick and not know why their muscles are hurting.</a:t>
            </a:r>
          </a:p>
          <a:p>
            <a:pPr lvl="0"/>
            <a:endParaRPr lang="en-US" sz="2000" i="1" dirty="0"/>
          </a:p>
          <a:p>
            <a:pPr lvl="0"/>
            <a:r>
              <a:rPr lang="en-US" sz="2000" i="1" dirty="0"/>
              <a:t>TREATMENT</a:t>
            </a:r>
            <a:r>
              <a:rPr lang="en-US" sz="2000" dirty="0"/>
              <a:t>: Bring to cool area and hydrate.</a:t>
            </a:r>
          </a:p>
          <a:p>
            <a:pPr marL="0" indent="0">
              <a:buNone/>
            </a:pPr>
            <a:r>
              <a:rPr lang="en-US" sz="2000" dirty="0"/>
              <a:t> </a:t>
            </a:r>
          </a:p>
          <a:p>
            <a:pPr lvl="0"/>
            <a:r>
              <a:rPr lang="en-US" sz="2000" u="sng" dirty="0"/>
              <a:t>HEAT EXHAUSTION</a:t>
            </a:r>
            <a:r>
              <a:rPr lang="en-US" sz="2000" dirty="0"/>
              <a:t> (Stage 2 of Heat Illness) - More serious than cramps. Cool, moist, clammy skin with dizziness and headaches. The skin may or may not be hot. </a:t>
            </a:r>
          </a:p>
          <a:p>
            <a:pPr lvl="0"/>
            <a:endParaRPr lang="en-US" sz="2000" i="1" dirty="0"/>
          </a:p>
          <a:p>
            <a:pPr lvl="0"/>
            <a:r>
              <a:rPr lang="en-US" sz="2000" i="1" dirty="0"/>
              <a:t>TREATMENT</a:t>
            </a:r>
            <a:r>
              <a:rPr lang="en-US" sz="2000" dirty="0"/>
              <a:t>: Lie the player(s) down in a cool, shaded place. Give small amounts of water every 30 minutes. Loosen/remove tight clothing and apply cool packs (ice packs wrapped in cloth) under arms and wrists. If player vomits, refuses water or has a decreased Level of Consciousness Call 911.</a:t>
            </a:r>
          </a:p>
          <a:p>
            <a:endParaRPr lang="en-US" sz="2000"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422146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3000"/>
            <a:ext cx="9144000" cy="4568952"/>
          </a:xfrm>
        </p:spPr>
        <p:txBody>
          <a:bodyPr>
            <a:normAutofit/>
          </a:bodyPr>
          <a:lstStyle/>
          <a:p>
            <a:r>
              <a:rPr lang="en-US" sz="2000" dirty="0"/>
              <a:t>First Aid Basic Training- Initial Treatment of Common Injuries</a:t>
            </a:r>
          </a:p>
          <a:p>
            <a:endParaRPr lang="en-US" sz="2000" dirty="0"/>
          </a:p>
          <a:p>
            <a:r>
              <a:rPr lang="en-US" sz="2000" u="sng" dirty="0"/>
              <a:t>HEAT ILLNESSESES (cont’d)</a:t>
            </a:r>
            <a:endParaRPr lang="en-US" sz="2000" dirty="0"/>
          </a:p>
          <a:p>
            <a:pPr marL="0" indent="0">
              <a:buNone/>
            </a:pPr>
            <a:r>
              <a:rPr lang="en-US" sz="2000" dirty="0"/>
              <a:t> </a:t>
            </a:r>
          </a:p>
          <a:p>
            <a:pPr lvl="0"/>
            <a:r>
              <a:rPr lang="en-US" sz="2000" u="sng" dirty="0"/>
              <a:t>HEAT STROKE</a:t>
            </a:r>
            <a:r>
              <a:rPr lang="en-US" sz="2000" dirty="0"/>
              <a:t> (Stage 3 of Heat Illness) and the most serious- Call 911. It is life-threatening and ALWAYS requires emergency medical attention. Signs are: high body temperature/skin very hot. Vomiting, decreased Level of Consciousness or unconscious, weak pulse, and shallow breathing. </a:t>
            </a:r>
          </a:p>
          <a:p>
            <a:r>
              <a:rPr lang="en-US" sz="2000" i="1" dirty="0"/>
              <a:t>TREATMENT</a:t>
            </a:r>
            <a:r>
              <a:rPr lang="en-US" sz="2000" dirty="0"/>
              <a:t> (after calling 911): Move person to a cool place, wrap wet cold towels around the body and fan the person. Apply ice packs around ankles, wrists, armpits and neck to try and cool the larger blood vessels. Monitor their breathing at all times.</a:t>
            </a:r>
          </a:p>
          <a:p>
            <a:endParaRPr lang="en-US" sz="2000" dirty="0"/>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990605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AED Use Instructions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5320" y="2209959"/>
            <a:ext cx="3566160" cy="2800903"/>
          </a:xfrm>
          <a:prstGeom prst="rect">
            <a:avLst/>
          </a:prstGeom>
          <a:noFill/>
          <a:ln>
            <a:noFill/>
          </a:ln>
        </p:spPr>
      </p:pic>
      <p:sp>
        <p:nvSpPr>
          <p:cNvPr id="2" name="TextBox 1"/>
          <p:cNvSpPr txBox="1"/>
          <p:nvPr/>
        </p:nvSpPr>
        <p:spPr>
          <a:xfrm>
            <a:off x="3505200" y="942679"/>
            <a:ext cx="5486400" cy="1200329"/>
          </a:xfrm>
          <a:prstGeom prst="rect">
            <a:avLst/>
          </a:prstGeom>
          <a:noFill/>
          <a:ln>
            <a:solidFill>
              <a:schemeClr val="tx1"/>
            </a:solidFill>
          </a:ln>
        </p:spPr>
        <p:txBody>
          <a:bodyPr wrap="square" rtlCol="0">
            <a:spAutoFit/>
          </a:bodyPr>
          <a:lstStyle/>
          <a:p>
            <a:r>
              <a:rPr lang="en-US" b="1" dirty="0"/>
              <a:t>AEDs are located in Hartman Park Field 2, 5, &amp; 6 score booths and the Big Hartman score booth. They should always be unlocked anytime play is occurring at Hartman</a:t>
            </a:r>
            <a:r>
              <a:rPr lang="en-US" dirty="0"/>
              <a:t>.</a:t>
            </a:r>
          </a:p>
        </p:txBody>
      </p:sp>
      <p:sp>
        <p:nvSpPr>
          <p:cNvPr id="5" name="TextBox 4"/>
          <p:cNvSpPr txBox="1"/>
          <p:nvPr/>
        </p:nvSpPr>
        <p:spPr>
          <a:xfrm>
            <a:off x="3505200" y="5010861"/>
            <a:ext cx="5486400" cy="923330"/>
          </a:xfrm>
          <a:prstGeom prst="rect">
            <a:avLst/>
          </a:prstGeom>
          <a:noFill/>
          <a:ln>
            <a:solidFill>
              <a:schemeClr val="tx1"/>
            </a:solidFill>
          </a:ln>
        </p:spPr>
        <p:txBody>
          <a:bodyPr wrap="square" rtlCol="0">
            <a:spAutoFit/>
          </a:bodyPr>
          <a:lstStyle/>
          <a:p>
            <a:r>
              <a:rPr lang="en-US" b="1" dirty="0"/>
              <a:t>In the event of Cardiac Arrest and an AED is not available have someone start CPR and have another person call 911.</a:t>
            </a:r>
          </a:p>
        </p:txBody>
      </p:sp>
    </p:spTree>
    <p:extLst>
      <p:ext uri="{BB962C8B-B14F-4D97-AF65-F5344CB8AC3E}">
        <p14:creationId xmlns:p14="http://schemas.microsoft.com/office/powerpoint/2010/main" val="73975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AED Use Instructions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6200000">
            <a:off x="4223681" y="43521"/>
            <a:ext cx="4271691" cy="6165848"/>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AED Use Instructions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4802" y="838200"/>
            <a:ext cx="3581399" cy="5168900"/>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76400"/>
            <a:ext cx="9144000" cy="4187952"/>
          </a:xfrm>
        </p:spPr>
        <p:txBody>
          <a:bodyPr>
            <a:normAutofit/>
          </a:bodyPr>
          <a:lstStyle/>
          <a:p>
            <a:pPr marL="109537" indent="0">
              <a:buNone/>
            </a:pPr>
            <a:r>
              <a:rPr lang="en-US" dirty="0"/>
              <a:t>REDMOND WEST LITTLE LEAGUE is a non-profit, all-volunteer organization whose mission is to Provide a structured Little League baseball and softball program designed to teach good sportsmanship and provide a wholesome recreational activity.</a:t>
            </a:r>
          </a:p>
        </p:txBody>
      </p:sp>
      <p:sp>
        <p:nvSpPr>
          <p:cNvPr id="4" name="Title 2"/>
          <p:cNvSpPr txBox="1">
            <a:spLocks/>
          </p:cNvSpPr>
          <p:nvPr/>
        </p:nvSpPr>
        <p:spPr>
          <a:xfrm>
            <a:off x="2438400" y="0"/>
            <a:ext cx="9753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000" b="1" kern="1200">
                <a:solidFill>
                  <a:schemeClr val="tx1"/>
                </a:solidFill>
                <a:effectLst/>
                <a:latin typeface="+mj-lt"/>
                <a:ea typeface="+mj-ea"/>
                <a:cs typeface="+mj-cs"/>
              </a:defRPr>
            </a:lvl1pPr>
            <a:lvl2pPr algn="l" rtl="0" eaLnBrk="0" fontAlgn="base" hangingPunct="0">
              <a:spcBef>
                <a:spcPct val="0"/>
              </a:spcBef>
              <a:spcAft>
                <a:spcPct val="0"/>
              </a:spcAft>
              <a:defRPr sz="4100" b="1">
                <a:solidFill>
                  <a:srgbClr val="00B050"/>
                </a:solidFill>
                <a:latin typeface="Lucida Sans Unicode" pitchFamily="34" charset="0"/>
              </a:defRPr>
            </a:lvl2pPr>
            <a:lvl3pPr algn="l" rtl="0" eaLnBrk="0" fontAlgn="base" hangingPunct="0">
              <a:spcBef>
                <a:spcPct val="0"/>
              </a:spcBef>
              <a:spcAft>
                <a:spcPct val="0"/>
              </a:spcAft>
              <a:defRPr sz="4100" b="1">
                <a:solidFill>
                  <a:srgbClr val="00B050"/>
                </a:solidFill>
                <a:latin typeface="Lucida Sans Unicode" pitchFamily="34" charset="0"/>
              </a:defRPr>
            </a:lvl3pPr>
            <a:lvl4pPr algn="l" rtl="0" eaLnBrk="0" fontAlgn="base" hangingPunct="0">
              <a:spcBef>
                <a:spcPct val="0"/>
              </a:spcBef>
              <a:spcAft>
                <a:spcPct val="0"/>
              </a:spcAft>
              <a:defRPr sz="4100" b="1">
                <a:solidFill>
                  <a:srgbClr val="00B050"/>
                </a:solidFill>
                <a:latin typeface="Lucida Sans Unicode" pitchFamily="34" charset="0"/>
              </a:defRPr>
            </a:lvl4pPr>
            <a:lvl5pPr algn="l" rtl="0" eaLnBrk="0" fontAlgn="base" hangingPunct="0">
              <a:spcBef>
                <a:spcPct val="0"/>
              </a:spcBef>
              <a:spcAft>
                <a:spcPct val="0"/>
              </a:spcAft>
              <a:defRPr sz="4100" b="1">
                <a:solidFill>
                  <a:srgbClr val="00B050"/>
                </a:solidFill>
                <a:latin typeface="Lucida Sans Unicode" pitchFamily="34" charset="0"/>
              </a:defRPr>
            </a:lvl5pPr>
            <a:lvl6pPr marL="457200" algn="l" rtl="0" fontAlgn="base">
              <a:spcBef>
                <a:spcPct val="0"/>
              </a:spcBef>
              <a:spcAft>
                <a:spcPct val="0"/>
              </a:spcAft>
              <a:defRPr sz="4100" b="1">
                <a:solidFill>
                  <a:srgbClr val="00B050"/>
                </a:solidFill>
                <a:latin typeface="Lucida Sans Unicode" pitchFamily="34" charset="0"/>
              </a:defRPr>
            </a:lvl6pPr>
            <a:lvl7pPr marL="914400" algn="l" rtl="0" fontAlgn="base">
              <a:spcBef>
                <a:spcPct val="0"/>
              </a:spcBef>
              <a:spcAft>
                <a:spcPct val="0"/>
              </a:spcAft>
              <a:defRPr sz="4100" b="1">
                <a:solidFill>
                  <a:srgbClr val="00B050"/>
                </a:solidFill>
                <a:latin typeface="Lucida Sans Unicode" pitchFamily="34" charset="0"/>
              </a:defRPr>
            </a:lvl7pPr>
            <a:lvl8pPr marL="1371600" algn="l" rtl="0" fontAlgn="base">
              <a:spcBef>
                <a:spcPct val="0"/>
              </a:spcBef>
              <a:spcAft>
                <a:spcPct val="0"/>
              </a:spcAft>
              <a:defRPr sz="4100" b="1">
                <a:solidFill>
                  <a:srgbClr val="00B050"/>
                </a:solidFill>
                <a:latin typeface="Lucida Sans Unicode" pitchFamily="34" charset="0"/>
              </a:defRPr>
            </a:lvl8pPr>
            <a:lvl9pPr marL="1828800" algn="l" rtl="0" fontAlgn="base">
              <a:spcBef>
                <a:spcPct val="0"/>
              </a:spcBef>
              <a:spcAft>
                <a:spcPct val="0"/>
              </a:spcAft>
              <a:defRPr sz="4100" b="1">
                <a:solidFill>
                  <a:srgbClr val="00B050"/>
                </a:solidFill>
                <a:latin typeface="Lucida Sans Unicode" pitchFamily="34" charset="0"/>
              </a:defRPr>
            </a:lvl9pPr>
            <a:extLst/>
          </a:lstStyle>
          <a:p>
            <a:r>
              <a:rPr lang="en-US" dirty="0"/>
              <a:t>RWLL Mission Statement</a:t>
            </a:r>
          </a:p>
        </p:txBody>
      </p:sp>
    </p:spTree>
    <p:extLst>
      <p:ext uri="{BB962C8B-B14F-4D97-AF65-F5344CB8AC3E}">
        <p14:creationId xmlns:p14="http://schemas.microsoft.com/office/powerpoint/2010/main" val="1222022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7600" y="0"/>
            <a:ext cx="7162800" cy="1143000"/>
          </a:xfrm>
        </p:spPr>
        <p:txBody>
          <a:bodyPr/>
          <a:lstStyle/>
          <a:p>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5200" y="0"/>
            <a:ext cx="5029200" cy="5943600"/>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1400" y="0"/>
            <a:ext cx="5181600" cy="6007100"/>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0" y="0"/>
            <a:ext cx="5638800" cy="6007100"/>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1401" y="0"/>
            <a:ext cx="5105399" cy="6007100"/>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05400" cy="5662930"/>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5200" y="0"/>
            <a:ext cx="4876800" cy="5868670"/>
          </a:xfrm>
          <a:prstGeom prst="rect">
            <a:avLst/>
          </a:prstGeom>
          <a:noFill/>
          <a:ln>
            <a:noFill/>
          </a:ln>
        </p:spPr>
      </p:pic>
    </p:spTree>
    <p:extLst>
      <p:ext uri="{BB962C8B-B14F-4D97-AF65-F5344CB8AC3E}">
        <p14:creationId xmlns:p14="http://schemas.microsoft.com/office/powerpoint/2010/main" val="350254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05200" y="0"/>
            <a:ext cx="4419600" cy="5998210"/>
          </a:xfrm>
          <a:prstGeom prst="rect">
            <a:avLst/>
          </a:prstGeom>
          <a:noFill/>
          <a:ln>
            <a:noFill/>
          </a:ln>
        </p:spPr>
      </p:pic>
    </p:spTree>
    <p:extLst>
      <p:ext uri="{BB962C8B-B14F-4D97-AF65-F5344CB8AC3E}">
        <p14:creationId xmlns:p14="http://schemas.microsoft.com/office/powerpoint/2010/main" val="996926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219200"/>
            <a:ext cx="9144000" cy="4635691"/>
          </a:xfrm>
        </p:spPr>
        <p:txBody>
          <a:bodyPr/>
          <a:lstStyle/>
          <a:p>
            <a:pPr marL="109537" indent="0">
              <a:buNone/>
            </a:pPr>
            <a:r>
              <a:rPr lang="en-US" sz="3600" dirty="0"/>
              <a:t>NOTE: Anytime that one of RWLL’s AEDs are actually used, immediate notification must be sent to the Safety Officer at </a:t>
            </a:r>
            <a:r>
              <a:rPr lang="en-US" sz="3600" dirty="0" err="1"/>
              <a:t>safety@redwestll.org</a:t>
            </a:r>
            <a:r>
              <a:rPr lang="en-US" sz="3600" dirty="0"/>
              <a:t>.</a:t>
            </a:r>
          </a:p>
        </p:txBody>
      </p:sp>
      <p:sp>
        <p:nvSpPr>
          <p:cNvPr id="3" name="Title 2"/>
          <p:cNvSpPr>
            <a:spLocks noGrp="1"/>
          </p:cNvSpPr>
          <p:nvPr>
            <p:ph type="title"/>
          </p:nvPr>
        </p:nvSpPr>
        <p:spPr/>
        <p:txBody>
          <a:bodyPr/>
          <a:lstStyle/>
          <a:p>
            <a:r>
              <a:rPr lang="en-US" dirty="0"/>
              <a:t>Use of AED’s</a:t>
            </a:r>
          </a:p>
        </p:txBody>
      </p:sp>
    </p:spTree>
    <p:extLst>
      <p:ext uri="{BB962C8B-B14F-4D97-AF65-F5344CB8AC3E}">
        <p14:creationId xmlns:p14="http://schemas.microsoft.com/office/powerpoint/2010/main" val="2525276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371601"/>
            <a:ext cx="9144000" cy="4635691"/>
          </a:xfrm>
        </p:spPr>
        <p:txBody>
          <a:bodyPr/>
          <a:lstStyle/>
          <a:p>
            <a:pPr marL="109537" indent="0">
              <a:buNone/>
            </a:pPr>
            <a:r>
              <a:rPr lang="en-US" sz="3600" dirty="0"/>
              <a:t>Be sure to take the Safety Quiz to receive credit for this training.</a:t>
            </a:r>
          </a:p>
          <a:p>
            <a:pPr marL="109537" indent="0">
              <a:buNone/>
            </a:pPr>
            <a:endParaRPr lang="en-US" sz="3600" dirty="0"/>
          </a:p>
          <a:p>
            <a:pPr marL="109537" indent="0">
              <a:buNone/>
            </a:pPr>
            <a:r>
              <a:rPr lang="en-US" sz="3600" dirty="0"/>
              <a:t>While this concludes the Safety Training presentation, every Coach and Manager is expected to read and be familiar with current Safety Plan which will found on this website.</a:t>
            </a:r>
          </a:p>
        </p:txBody>
      </p:sp>
      <p:sp>
        <p:nvSpPr>
          <p:cNvPr id="3" name="Title 2"/>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2121345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8183880" cy="4187952"/>
          </a:xfrm>
        </p:spPr>
        <p:txBody>
          <a:bodyPr/>
          <a:lstStyle/>
          <a:p>
            <a:pPr marL="109537" indent="0" algn="ctr">
              <a:buNone/>
            </a:pPr>
            <a:endParaRPr lang="en-US" dirty="0"/>
          </a:p>
          <a:p>
            <a:pPr marL="109537" indent="0" algn="ctr">
              <a:buNone/>
            </a:pPr>
            <a:endParaRPr lang="en-US" dirty="0"/>
          </a:p>
          <a:p>
            <a:pPr marL="109537" indent="0" algn="ctr">
              <a:buNone/>
            </a:pPr>
            <a:endParaRPr lang="en-US" dirty="0"/>
          </a:p>
          <a:p>
            <a:pPr marL="109537" indent="0" algn="ctr">
              <a:buNone/>
            </a:pPr>
            <a:r>
              <a:rPr lang="en-US" sz="6000" dirty="0"/>
              <a:t>THE END</a:t>
            </a:r>
          </a:p>
          <a:p>
            <a:pPr marL="109537" indent="0">
              <a:buNone/>
            </a:pPr>
            <a:endParaRPr lang="en-US" dirty="0"/>
          </a:p>
          <a:p>
            <a:pPr marL="109537" indent="0">
              <a:buNone/>
            </a:pPr>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88355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lstStyle/>
          <a:p>
            <a:pPr marL="109537" indent="0">
              <a:buNone/>
            </a:pPr>
            <a:r>
              <a:rPr lang="en-US" dirty="0"/>
              <a:t>Managers and coaches of Redmond West Little League are on the “front line” of our safety program.  In addition to being thoroughly familiar with the RWLL Safety Plan, they are expected to know and follow these safety obligations:</a:t>
            </a:r>
          </a:p>
        </p:txBody>
      </p:sp>
      <p:sp>
        <p:nvSpPr>
          <p:cNvPr id="4" name="Title 2"/>
          <p:cNvSpPr txBox="1">
            <a:spLocks/>
          </p:cNvSpPr>
          <p:nvPr/>
        </p:nvSpPr>
        <p:spPr>
          <a:xfrm>
            <a:off x="2438400" y="0"/>
            <a:ext cx="9753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000" b="1" kern="1200">
                <a:solidFill>
                  <a:schemeClr val="tx1"/>
                </a:solidFill>
                <a:effectLst/>
                <a:latin typeface="+mj-lt"/>
                <a:ea typeface="+mj-ea"/>
                <a:cs typeface="+mj-cs"/>
              </a:defRPr>
            </a:lvl1pPr>
            <a:lvl2pPr algn="l" rtl="0" eaLnBrk="0" fontAlgn="base" hangingPunct="0">
              <a:spcBef>
                <a:spcPct val="0"/>
              </a:spcBef>
              <a:spcAft>
                <a:spcPct val="0"/>
              </a:spcAft>
              <a:defRPr sz="4100" b="1">
                <a:solidFill>
                  <a:srgbClr val="00B050"/>
                </a:solidFill>
                <a:latin typeface="Lucida Sans Unicode" pitchFamily="34" charset="0"/>
              </a:defRPr>
            </a:lvl2pPr>
            <a:lvl3pPr algn="l" rtl="0" eaLnBrk="0" fontAlgn="base" hangingPunct="0">
              <a:spcBef>
                <a:spcPct val="0"/>
              </a:spcBef>
              <a:spcAft>
                <a:spcPct val="0"/>
              </a:spcAft>
              <a:defRPr sz="4100" b="1">
                <a:solidFill>
                  <a:srgbClr val="00B050"/>
                </a:solidFill>
                <a:latin typeface="Lucida Sans Unicode" pitchFamily="34" charset="0"/>
              </a:defRPr>
            </a:lvl3pPr>
            <a:lvl4pPr algn="l" rtl="0" eaLnBrk="0" fontAlgn="base" hangingPunct="0">
              <a:spcBef>
                <a:spcPct val="0"/>
              </a:spcBef>
              <a:spcAft>
                <a:spcPct val="0"/>
              </a:spcAft>
              <a:defRPr sz="4100" b="1">
                <a:solidFill>
                  <a:srgbClr val="00B050"/>
                </a:solidFill>
                <a:latin typeface="Lucida Sans Unicode" pitchFamily="34" charset="0"/>
              </a:defRPr>
            </a:lvl4pPr>
            <a:lvl5pPr algn="l" rtl="0" eaLnBrk="0" fontAlgn="base" hangingPunct="0">
              <a:spcBef>
                <a:spcPct val="0"/>
              </a:spcBef>
              <a:spcAft>
                <a:spcPct val="0"/>
              </a:spcAft>
              <a:defRPr sz="4100" b="1">
                <a:solidFill>
                  <a:srgbClr val="00B050"/>
                </a:solidFill>
                <a:latin typeface="Lucida Sans Unicode" pitchFamily="34" charset="0"/>
              </a:defRPr>
            </a:lvl5pPr>
            <a:lvl6pPr marL="457200" algn="l" rtl="0" fontAlgn="base">
              <a:spcBef>
                <a:spcPct val="0"/>
              </a:spcBef>
              <a:spcAft>
                <a:spcPct val="0"/>
              </a:spcAft>
              <a:defRPr sz="4100" b="1">
                <a:solidFill>
                  <a:srgbClr val="00B050"/>
                </a:solidFill>
                <a:latin typeface="Lucida Sans Unicode" pitchFamily="34" charset="0"/>
              </a:defRPr>
            </a:lvl6pPr>
            <a:lvl7pPr marL="914400" algn="l" rtl="0" fontAlgn="base">
              <a:spcBef>
                <a:spcPct val="0"/>
              </a:spcBef>
              <a:spcAft>
                <a:spcPct val="0"/>
              </a:spcAft>
              <a:defRPr sz="4100" b="1">
                <a:solidFill>
                  <a:srgbClr val="00B050"/>
                </a:solidFill>
                <a:latin typeface="Lucida Sans Unicode" pitchFamily="34" charset="0"/>
              </a:defRPr>
            </a:lvl7pPr>
            <a:lvl8pPr marL="1371600" algn="l" rtl="0" fontAlgn="base">
              <a:spcBef>
                <a:spcPct val="0"/>
              </a:spcBef>
              <a:spcAft>
                <a:spcPct val="0"/>
              </a:spcAft>
              <a:defRPr sz="4100" b="1">
                <a:solidFill>
                  <a:srgbClr val="00B050"/>
                </a:solidFill>
                <a:latin typeface="Lucida Sans Unicode" pitchFamily="34" charset="0"/>
              </a:defRPr>
            </a:lvl8pPr>
            <a:lvl9pPr marL="1828800" algn="l" rtl="0" fontAlgn="base">
              <a:spcBef>
                <a:spcPct val="0"/>
              </a:spcBef>
              <a:spcAft>
                <a:spcPct val="0"/>
              </a:spcAft>
              <a:defRPr sz="4100" b="1">
                <a:solidFill>
                  <a:srgbClr val="00B050"/>
                </a:solidFill>
                <a:latin typeface="Lucida Sans Unicode" pitchFamily="34" charset="0"/>
              </a:defRPr>
            </a:lvl9pPr>
            <a:extLst/>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318019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70000" lnSpcReduction="20000"/>
          </a:bodyPr>
          <a:lstStyle/>
          <a:p>
            <a:r>
              <a:rPr lang="en-US" b="1" dirty="0"/>
              <a:t>Background Checks </a:t>
            </a:r>
          </a:p>
          <a:p>
            <a:endParaRPr lang="en-US" dirty="0"/>
          </a:p>
          <a:p>
            <a:r>
              <a:rPr lang="en-US" dirty="0"/>
              <a:t>Prior to the team’s first practice, (a) each manager and coach must provide to the Safety Officer a completed Volunteer Form and the required supporting documentation, and (b) the manager must obtain confirmation that the background check for the manager and each coach has been completed and approved.  </a:t>
            </a:r>
          </a:p>
          <a:p>
            <a:endParaRPr lang="en-US" dirty="0"/>
          </a:p>
          <a:p>
            <a:r>
              <a:rPr lang="en-US" dirty="0"/>
              <a:t>Volunteer Forms and supporting documentation can be found on our website and may be mailed to the Safety Officer’s and League President’s attention at the following address: </a:t>
            </a:r>
            <a:r>
              <a:rPr lang="en-US" dirty="0">
                <a:hlinkClick r:id="rId3"/>
              </a:rPr>
              <a:t>president@redwestLL.org</a:t>
            </a:r>
            <a:endParaRPr lang="en-US" dirty="0"/>
          </a:p>
          <a:p>
            <a:endParaRPr lang="en-US" dirty="0"/>
          </a:p>
          <a:p>
            <a:r>
              <a:rPr lang="en-US" dirty="0"/>
              <a:t>Volunteers whose background check has been returned, reviewed, and approved are posted on the League’s website as an “approved member”</a:t>
            </a:r>
          </a:p>
        </p:txBody>
      </p:sp>
      <p:sp>
        <p:nvSpPr>
          <p:cNvPr id="5" name="Title 4"/>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4062268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lnSpcReduction="10000"/>
          </a:bodyPr>
          <a:lstStyle/>
          <a:p>
            <a:pPr indent="-255270"/>
            <a:r>
              <a:rPr lang="en-US" b="1" dirty="0"/>
              <a:t>All Managers and Coaches are required to </a:t>
            </a:r>
            <a:r>
              <a:rPr lang="en-US" dirty="0"/>
              <a:t>complete </a:t>
            </a:r>
            <a:r>
              <a:rPr lang="en-US" b="1" dirty="0"/>
              <a:t>CDC </a:t>
            </a:r>
            <a:r>
              <a:rPr lang="en-US" dirty="0"/>
              <a:t>online Concussion Protocol training yearly. </a:t>
            </a:r>
          </a:p>
          <a:p>
            <a:pPr indent="-255270"/>
            <a:r>
              <a:rPr lang="en-US" dirty="0"/>
              <a:t>Training Location: </a:t>
            </a:r>
            <a:r>
              <a:rPr lang="en-US" sz="2000" dirty="0">
                <a:solidFill>
                  <a:srgbClr val="FF9933"/>
                </a:solidFill>
                <a:hlinkClick r:id="rId3"/>
              </a:rPr>
              <a:t>https://www.cdc.gov/headsup/youthsports/training/index.html</a:t>
            </a:r>
            <a:r>
              <a:rPr lang="en-US" sz="2000" dirty="0">
                <a:solidFill>
                  <a:srgbClr val="FF9933"/>
                </a:solidFill>
              </a:rPr>
              <a:t> </a:t>
            </a:r>
            <a:endParaRPr lang="en-US" sz="2000" dirty="0">
              <a:solidFill>
                <a:srgbClr val="FF9933"/>
              </a:solidFill>
              <a:cs typeface="Lucida Sans Unicode"/>
            </a:endParaRPr>
          </a:p>
          <a:p>
            <a:pPr indent="-255270"/>
            <a:r>
              <a:rPr lang="en-US" dirty="0">
                <a:solidFill>
                  <a:srgbClr val="FF9933"/>
                </a:solidFill>
              </a:rPr>
              <a:t>Action: </a:t>
            </a:r>
            <a:r>
              <a:rPr lang="en-US" dirty="0"/>
              <a:t>After online training has been completed, please fill out the information to obtain an Online Training Completion Certificate. Please e-mail your certificate to </a:t>
            </a:r>
            <a:r>
              <a:rPr lang="en-US" dirty="0">
                <a:hlinkClick r:id="rId4"/>
              </a:rPr>
              <a:t>Safety@redwest.org</a:t>
            </a:r>
            <a:r>
              <a:rPr lang="en-US" dirty="0"/>
              <a:t> to complete the process. </a:t>
            </a:r>
            <a:endParaRPr lang="en-US" dirty="0">
              <a:cs typeface="Lucida Sans Unicode"/>
            </a:endParaRPr>
          </a:p>
          <a:p>
            <a:pPr indent="-255270"/>
            <a:endParaRPr lang="en-US" dirty="0">
              <a:cs typeface="Lucida Sans Unicode"/>
            </a:endParaRPr>
          </a:p>
        </p:txBody>
      </p:sp>
      <p:sp>
        <p:nvSpPr>
          <p:cNvPr id="7" name="Title 6"/>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293766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85000" lnSpcReduction="10000"/>
          </a:bodyPr>
          <a:lstStyle/>
          <a:p>
            <a:r>
              <a:rPr lang="en-US" b="1" dirty="0"/>
              <a:t>Fundamental Skills Training </a:t>
            </a:r>
          </a:p>
          <a:p>
            <a:endParaRPr lang="en-US" dirty="0"/>
          </a:p>
          <a:p>
            <a:r>
              <a:rPr lang="en-US" dirty="0"/>
              <a:t>At least once annually, the manager from each team must attend at least one training session on the fundamentals of playing baseball or softball, as the case may be.</a:t>
            </a:r>
          </a:p>
          <a:p>
            <a:endParaRPr lang="en-US" dirty="0"/>
          </a:p>
          <a:p>
            <a:r>
              <a:rPr lang="en-US" dirty="0"/>
              <a:t>Safety </a:t>
            </a:r>
            <a:r>
              <a:rPr lang="en-US" b="1" dirty="0"/>
              <a:t>Training</a:t>
            </a:r>
            <a:r>
              <a:rPr lang="en-US" dirty="0"/>
              <a:t> </a:t>
            </a:r>
          </a:p>
          <a:p>
            <a:endParaRPr lang="en-US" dirty="0"/>
          </a:p>
          <a:p>
            <a:r>
              <a:rPr lang="en-US" dirty="0"/>
              <a:t>At least once annually, the manager and/or at least one coach from each team must complete Online Safety Training, review the current training plan and complete the post-training quiz.  </a:t>
            </a:r>
          </a:p>
          <a:p>
            <a:endParaRPr lang="en-US" dirty="0"/>
          </a:p>
        </p:txBody>
      </p:sp>
      <p:sp>
        <p:nvSpPr>
          <p:cNvPr id="7" name="Title 6"/>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213307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92500"/>
          </a:bodyPr>
          <a:lstStyle/>
          <a:p>
            <a:r>
              <a:rPr lang="en-US" b="1" dirty="0"/>
              <a:t>First Aid Kits </a:t>
            </a:r>
          </a:p>
          <a:p>
            <a:endParaRPr lang="en-US" dirty="0"/>
          </a:p>
          <a:p>
            <a:r>
              <a:rPr lang="en-US" dirty="0"/>
              <a:t>Each team must have a fully stocked first aid kit on hand at every practice and game.  The League supplies first aid kits which are distributed at the equipment hand out. The league requires managers to maintain the first-aid kit and encourages managers to contact the safety officer should additional supplies be needed. Also, the League maintains additional Cold Packs in the Field 1score booth at the Hartman Park complex. </a:t>
            </a:r>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33659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0"/>
            <a:ext cx="9144000" cy="4187952"/>
          </a:xfrm>
        </p:spPr>
        <p:txBody>
          <a:bodyPr>
            <a:normAutofit fontScale="85000" lnSpcReduction="20000"/>
          </a:bodyPr>
          <a:lstStyle/>
          <a:p>
            <a:pPr marL="0" indent="0">
              <a:buNone/>
            </a:pPr>
            <a:r>
              <a:rPr lang="en-US" dirty="0"/>
              <a:t> </a:t>
            </a:r>
          </a:p>
          <a:p>
            <a:r>
              <a:rPr lang="en-US" b="1" dirty="0"/>
              <a:t>Medical Releases </a:t>
            </a:r>
          </a:p>
          <a:p>
            <a:endParaRPr lang="en-US" dirty="0"/>
          </a:p>
          <a:p>
            <a:r>
              <a:rPr lang="en-US" dirty="0"/>
              <a:t>During registration, parents are required to fill in medical release information about their son/daughter.  The manager will be given a print out of this information for the entire team. </a:t>
            </a:r>
          </a:p>
          <a:p>
            <a:endParaRPr lang="en-US" dirty="0"/>
          </a:p>
          <a:p>
            <a:r>
              <a:rPr lang="en-US" dirty="0"/>
              <a:t>Managers and coaches must carry this medical information</a:t>
            </a:r>
            <a:r>
              <a:rPr lang="en-US" dirty="0">
                <a:solidFill>
                  <a:srgbClr val="FF0000"/>
                </a:solidFill>
              </a:rPr>
              <a:t> </a:t>
            </a:r>
            <a:r>
              <a:rPr lang="en-US" dirty="0"/>
              <a:t>to every practice and game in the event a medical emergency arises.  Failure to maintain these forms and have them immediately available is not acceptable and may result in a manager’s suspension and/or replacement.</a:t>
            </a:r>
          </a:p>
          <a:p>
            <a:endParaRPr lang="en-US" dirty="0"/>
          </a:p>
        </p:txBody>
      </p:sp>
      <p:sp>
        <p:nvSpPr>
          <p:cNvPr id="4" name="Title 3"/>
          <p:cNvSpPr>
            <a:spLocks noGrp="1"/>
          </p:cNvSpPr>
          <p:nvPr>
            <p:ph type="title"/>
          </p:nvPr>
        </p:nvSpPr>
        <p:spPr/>
        <p:txBody>
          <a:bodyPr/>
          <a:lstStyle/>
          <a:p>
            <a:r>
              <a:rPr lang="en-US" dirty="0">
                <a:ea typeface="MS Mincho"/>
                <a:cs typeface="Times New Roman"/>
              </a:rPr>
              <a:t>Safety - Our Managers and Coaches</a:t>
            </a:r>
            <a:endParaRPr lang="en-US" dirty="0"/>
          </a:p>
        </p:txBody>
      </p:sp>
    </p:spTree>
    <p:extLst>
      <p:ext uri="{BB962C8B-B14F-4D97-AF65-F5344CB8AC3E}">
        <p14:creationId xmlns:p14="http://schemas.microsoft.com/office/powerpoint/2010/main" val="1017251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WLL&amp;#x0D;&amp;#x0A;2010 AAA-Majors Baseball&amp;#x0D;&amp;#x0A;Family Night&amp;quot;&quot;/&gt;&lt;property id=&quot;20307&quot; value=&quot;256&quot;/&gt;&lt;/object&gt;&lt;object type=&quot;3&quot; unique_id=&quot;10007&quot;&gt;&lt;property id=&quot;20148&quot; value=&quot;5&quot;/&gt;&lt;property id=&quot;20300&quot; value=&quot;Slide 2 - &amp;quot;Agenda&amp;quot;&quot;/&gt;&lt;property id=&quot;20307&quot; value=&quot;260&quot;/&gt;&lt;/object&gt;&lt;object type=&quot;3&quot; unique_id=&quot;39833&quot;&gt;&lt;property id=&quot;20148&quot; value=&quot;5&quot;/&gt;&lt;property id=&quot;20300&quot; value=&quot;Slide 9 - &amp;quot;Scheduling&amp;#x0D;&amp;#x0A;Tonya Henry (10 min.)&amp;quot;&quot;/&gt;&lt;property id=&quot;20307&quot; value=&quot;263&quot;/&gt;&lt;/object&gt;&lt;object type=&quot;3&quot; unique_id=&quot;39835&quot;&gt;&lt;property id=&quot;20148&quot; value=&quot;5&quot;/&gt;&lt;property id=&quot;20300&quot; value=&quot;Slide 12 - &amp;quot;Coach Training&amp;#x0D;&amp;#x0A;Bill Hargin (5 min.)&amp;quot;&quot;/&gt;&lt;property id=&quot;20307&quot; value=&quot;265&quot;/&gt;&lt;/object&gt;&lt;object type=&quot;3&quot; unique_id=&quot;39836&quot;&gt;&lt;property id=&quot;20148&quot; value=&quot;5&quot;/&gt;&lt;property id=&quot;20300&quot; value=&quot;Slide 13 - &amp;quot;Scorekeeper Stuff&amp;#x0D;&amp;#x0A;Jessica Hargin (5 min.)&amp;quot;&quot;/&gt;&lt;property id=&quot;20307&quot; value=&quot;266&quot;/&gt;&lt;/object&gt;&lt;object type=&quot;3&quot; unique_id=&quot;39841&quot;&gt;&lt;property id=&quot;20148&quot; value=&quot;5&quot;/&gt;&lt;property id=&quot;20300&quot; value=&quot;Slide 18 - &amp;quot;Appendix&amp;quot;&quot;/&gt;&lt;property id=&quot;20307&quot; value=&quot;270&quot;/&gt;&lt;/object&gt;&lt;object type=&quot;3&quot; unique_id=&quot;40253&quot;&gt;&lt;property id=&quot;20148&quot; value=&quot;5&quot;/&gt;&lt;property id=&quot;20300&quot; value=&quot;Slide 17 - &amp;quot;Team Formation&amp;#x0D;&amp;#x0A;Rob Linsky (60 min.)&amp;quot;&quot;/&gt;&lt;property id=&quot;20307&quot; value=&quot;276&quot;/&gt;&lt;/object&gt;&lt;object type=&quot;3&quot; unique_id=&quot;43255&quot;&gt;&lt;property id=&quot;20148&quot; value=&quot;5&quot;/&gt;&lt;property id=&quot;20300&quot; value=&quot;Slide 4 - &amp;quot;Umpiring&amp;#x0D;&amp;#x0A;Allen Gear&amp;quot;&quot;/&gt;&lt;property id=&quot;20307&quot; value=&quot;278&quot;/&gt;&lt;/object&gt;&lt;object type=&quot;3&quot; unique_id=&quot;43256&quot;&gt;&lt;property id=&quot;20148&quot; value=&quot;5&quot;/&gt;&lt;property id=&quot;20300&quot; value=&quot;Slide 5 - &amp;quot;Choose your Training&amp;#x0D;&amp;#x0A;All sessions are unique, attend as many as you like&amp;quot;&quot;/&gt;&lt;property id=&quot;20307&quot; value=&quot;279&quot;/&gt;&lt;/object&gt;&lt;object type=&quot;3&quot; unique_id=&quot;43257&quot;&gt;&lt;property id=&quot;20148&quot; value=&quot;5&quot;/&gt;&lt;property id=&quot;20300&quot; value=&quot;Slide 6 - &amp;quot;Umpire Training&amp;#x0D;&amp;#x0A;Allen Gear&amp;quot;&quot;/&gt;&lt;property id=&quot;20307&quot; value=&quot;280&quot;/&gt;&lt;/object&gt;&lt;object type=&quot;3&quot; unique_id=&quot;43258&quot;&gt;&lt;property id=&quot;20148&quot; value=&quot;5&quot;/&gt;&lt;property id=&quot;20300&quot; value=&quot;Slide 7 - &amp;quot;Umpire Training&amp;#x0D;&amp;#x0A;Allen Gear&amp;quot;&quot;/&gt;&lt;property id=&quot;20307&quot; value=&quot;281&quot;/&gt;&lt;/object&gt;&lt;object type=&quot;3&quot; unique_id=&quot;43259&quot;&gt;&lt;property id=&quot;20148&quot; value=&quot;5&quot;/&gt;&lt;property id=&quot;20300&quot; value=&quot;Slide 8 - &amp;quot;Sign up!&amp;quot;&quot;/&gt;&lt;property id=&quot;20307&quot; value=&quot;282&quot;/&gt;&lt;/object&gt;&lt;object type=&quot;3&quot; unique_id=&quot;43260&quot;&gt;&lt;property id=&quot;20148&quot; value=&quot;5&quot;/&gt;&lt;property id=&quot;20300&quot; value=&quot;Slide 10 - &amp;quot;Team Pix, M’s Day&amp;#x0D;&amp;#x0A;Stephanie Sullivan (2 min.)&amp;quot;&quot;/&gt;&lt;property id=&quot;20307&quot; value=&quot;285&quot;/&gt;&lt;/object&gt;&lt;object type=&quot;3&quot; unique_id=&quot;43261&quot;&gt;&lt;property id=&quot;20148&quot; value=&quot;5&quot;/&gt;&lt;property id=&quot;20300&quot; value=&quot;Slide 11 - &amp;quot;Safety&amp;#x0D;&amp;#x0A;Kevin Backlund&amp;quot;&quot;/&gt;&lt;property id=&quot;20307&quot; value=&quot;283&quot;/&gt;&lt;/object&gt;&lt;object type=&quot;3&quot; unique_id=&quot;43262&quot;&gt;&lt;property id=&quot;20148&quot; value=&quot;5&quot;/&gt;&lt;property id=&quot;20300&quot; value=&quot;Slide 14 - &amp;quot;Fields and Facilities&amp;#x0D;&amp;#x0A;Tim Sayers (5 min.)&amp;quot;&quot;/&gt;&lt;property id=&quot;20307&quot; value=&quot;287&quot;/&gt;&lt;/object&gt;&lt;object type=&quot;3&quot; unique_id=&quot;43263&quot;&gt;&lt;property id=&quot;20148&quot; value=&quot;5&quot;/&gt;&lt;property id=&quot;20300&quot; value=&quot;Slide 15 - &amp;quot;Uniform Hand Out&amp;#x0D;&amp;#x0A;Karrin Wikel (5 min.)&amp;quot;&quot;/&gt;&lt;property id=&quot;20307&quot; value=&quot;284&quot;/&gt;&lt;/object&gt;&lt;object type=&quot;3&quot; unique_id=&quot;43264&quot;&gt;&lt;property id=&quot;20148&quot; value=&quot;5&quot;/&gt;&lt;property id=&quot;20300&quot; value=&quot;Slide 16 - &amp;quot;Agenda&amp;quot;&quot;/&gt;&lt;property id=&quot;20307&quot; value=&quot;286&quot;/&gt;&lt;/object&gt;&lt;object type=&quot;3&quot; unique_id=&quot;43365&quot;&gt;&lt;property id=&quot;20148&quot; value=&quot;5&quot;/&gt;&lt;property id=&quot;20300&quot; value=&quot;Slide 3 - &amp;quot;Registration Update&amp;#x0D;&amp;#x0A;Katy Ballard&amp;quot;&quot;/&gt;&lt;property id=&quot;20307&quot; value=&quot;28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6384</TotalTime>
  <Words>3092</Words>
  <Application>Microsoft Office PowerPoint</Application>
  <PresentationFormat>Widescreen</PresentationFormat>
  <Paragraphs>216</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MS Mincho</vt:lpstr>
      <vt:lpstr>Arial</vt:lpstr>
      <vt:lpstr>Calibri</vt:lpstr>
      <vt:lpstr>Lucida Sans Unicode</vt:lpstr>
      <vt:lpstr>Monotype Sorts</vt:lpstr>
      <vt:lpstr>Times New Roman</vt:lpstr>
      <vt:lpstr>Wingdings</vt:lpstr>
      <vt:lpstr>Wingdings 2</vt:lpstr>
      <vt:lpstr>Concourse</vt:lpstr>
      <vt:lpstr>Manager &amp; Coach  Safety Training 2019  Navigation:  Use page up/down or arrow keys to move between slides.  Press “Esc” to exit the slideshow.</vt:lpstr>
      <vt:lpstr>Introduction</vt:lpstr>
      <vt:lpstr>PowerPoint Presentation</vt:lpstr>
      <vt:lpstr>PowerPoint Presentation</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Safety - Our Managers and Coaches</vt:lpstr>
      <vt:lpstr>AED Use Instructions</vt:lpstr>
      <vt:lpstr>AED Use Instructions</vt:lpstr>
      <vt:lpstr>AED Use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of AED’s</vt:lpstr>
      <vt:lpstr>Conclusion</vt:lpstr>
      <vt:lpstr>Safety - Our Managers and Coaches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 BlueJays Baseball Player Handbook</dc:title>
  <dc:creator>Hargin, Bill</dc:creator>
  <cp:lastModifiedBy>Benjamin Jones</cp:lastModifiedBy>
  <cp:revision>111</cp:revision>
  <dcterms:created xsi:type="dcterms:W3CDTF">2009-02-28T19:55:57Z</dcterms:created>
  <dcterms:modified xsi:type="dcterms:W3CDTF">2024-10-01T00:39:01Z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lennyd@microsoft.com</vt:lpwstr>
  </property>
  <property fmtid="{D5CDD505-2E9C-101B-9397-08002B2CF9AE}" pid="5" name="MSIP_Label_f42aa342-8706-4288-bd11-ebb85995028c_SetDate">
    <vt:lpwstr>2017-12-14T19:27:04.4684380Z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